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63"/>
  </p:notesMasterIdLst>
  <p:handoutMasterIdLst>
    <p:handoutMasterId r:id="rId64"/>
  </p:handoutMasterIdLst>
  <p:sldIdLst>
    <p:sldId id="337" r:id="rId3"/>
    <p:sldId id="400" r:id="rId4"/>
    <p:sldId id="270" r:id="rId5"/>
    <p:sldId id="401" r:id="rId6"/>
    <p:sldId id="402" r:id="rId7"/>
    <p:sldId id="259" r:id="rId8"/>
    <p:sldId id="358" r:id="rId9"/>
    <p:sldId id="430" r:id="rId10"/>
    <p:sldId id="256" r:id="rId11"/>
    <p:sldId id="258" r:id="rId12"/>
    <p:sldId id="441" r:id="rId13"/>
    <p:sldId id="260" r:id="rId14"/>
    <p:sldId id="261" r:id="rId15"/>
    <p:sldId id="262" r:id="rId16"/>
    <p:sldId id="267" r:id="rId17"/>
    <p:sldId id="268" r:id="rId18"/>
    <p:sldId id="269" r:id="rId19"/>
    <p:sldId id="263" r:id="rId20"/>
    <p:sldId id="265" r:id="rId21"/>
    <p:sldId id="442" r:id="rId22"/>
    <p:sldId id="443" r:id="rId23"/>
    <p:sldId id="272" r:id="rId24"/>
    <p:sldId id="273" r:id="rId25"/>
    <p:sldId id="459" r:id="rId26"/>
    <p:sldId id="460" r:id="rId27"/>
    <p:sldId id="461" r:id="rId28"/>
    <p:sldId id="445" r:id="rId29"/>
    <p:sldId id="446" r:id="rId30"/>
    <p:sldId id="447" r:id="rId31"/>
    <p:sldId id="452" r:id="rId32"/>
    <p:sldId id="453" r:id="rId33"/>
    <p:sldId id="433" r:id="rId34"/>
    <p:sldId id="437" r:id="rId35"/>
    <p:sldId id="271" r:id="rId36"/>
    <p:sldId id="366" r:id="rId37"/>
    <p:sldId id="382" r:id="rId38"/>
    <p:sldId id="436" r:id="rId39"/>
    <p:sldId id="425" r:id="rId40"/>
    <p:sldId id="463" r:id="rId41"/>
    <p:sldId id="464" r:id="rId42"/>
    <p:sldId id="438" r:id="rId43"/>
    <p:sldId id="353" r:id="rId44"/>
    <p:sldId id="439" r:id="rId45"/>
    <p:sldId id="361" r:id="rId46"/>
    <p:sldId id="369" r:id="rId47"/>
    <p:sldId id="372" r:id="rId48"/>
    <p:sldId id="371" r:id="rId49"/>
    <p:sldId id="370" r:id="rId50"/>
    <p:sldId id="373" r:id="rId51"/>
    <p:sldId id="376" r:id="rId52"/>
    <p:sldId id="440" r:id="rId53"/>
    <p:sldId id="359" r:id="rId54"/>
    <p:sldId id="399" r:id="rId55"/>
    <p:sldId id="465" r:id="rId56"/>
    <p:sldId id="466" r:id="rId57"/>
    <p:sldId id="467" r:id="rId58"/>
    <p:sldId id="468" r:id="rId59"/>
    <p:sldId id="469" r:id="rId60"/>
    <p:sldId id="470" r:id="rId61"/>
    <p:sldId id="471" r:id="rId62"/>
  </p:sldIdLst>
  <p:sldSz cx="18288000" cy="10287000"/>
  <p:notesSz cx="6797675" cy="9929813"/>
  <p:embeddedFontLst>
    <p:embeddedFont>
      <p:font typeface="王漢宗特黑體" panose="02020500000000000000" charset="-120"/>
      <p:regular r:id="rId65"/>
    </p:embeddedFont>
    <p:embeddedFont>
      <p:font typeface="MingLiU_HKSCS-ExtB" panose="02020500000000000000" pitchFamily="18" charset="-120"/>
      <p:regular r:id="rId66"/>
    </p:embeddedFont>
    <p:embeddedFont>
      <p:font typeface="Microsoft YaHei UI" panose="020B0503020204020204" pitchFamily="34" charset="-122"/>
      <p:regular r:id="rId67"/>
      <p:bold r:id="rId68"/>
    </p:embeddedFont>
    <p:embeddedFont>
      <p:font typeface="Rockwell" panose="02060603020205020403" pitchFamily="18" charset="0"/>
      <p:regular r:id="rId69"/>
      <p:bold r:id="rId70"/>
      <p:italic r:id="rId71"/>
      <p:boldItalic r:id="rId72"/>
    </p:embeddedFont>
    <p:embeddedFont>
      <p:font typeface="微軟正黑體" panose="020B0604030504040204" pitchFamily="34" charset="-120"/>
      <p:regular r:id="rId73"/>
      <p:bold r:id="rId74"/>
    </p:embeddedFont>
    <p:embeddedFont>
      <p:font typeface="微軟正黑體" panose="020B0604030504040204" pitchFamily="34" charset="-120"/>
      <p:regular r:id="rId73"/>
      <p:bold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003366"/>
    <a:srgbClr val="3333FF"/>
    <a:srgbClr val="FA9EAD"/>
    <a:srgbClr val="335B74"/>
    <a:srgbClr val="003399"/>
    <a:srgbClr val="FFFF99"/>
    <a:srgbClr val="CCFFFF"/>
    <a:srgbClr val="99FF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22" autoAdjust="0"/>
  </p:normalViewPr>
  <p:slideViewPr>
    <p:cSldViewPr>
      <p:cViewPr varScale="1">
        <p:scale>
          <a:sx n="34" d="100"/>
          <a:sy n="34" d="100"/>
        </p:scale>
        <p:origin x="69" y="223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5565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4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69" Type="http://schemas.openxmlformats.org/officeDocument/2006/relationships/font" Target="fonts/font5.fntdata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6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6602A-1504-4F41-A6DE-C5C1F372C944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FFDA5-FE12-489B-838D-12E2589F95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2010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57F2A-55C4-44B7-8617-3770742F57ED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BC081-9F7A-44D1-B745-4D33865039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7260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5199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4" name="Google Shape;23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50570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1" name="Google Shape;1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89360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8067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1" name="Google Shape;1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90035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標題投影片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>
            <a:off x="1381251" y="2020420"/>
            <a:ext cx="15334488" cy="121025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381251" y="6449545"/>
            <a:ext cx="15334488" cy="121025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381251" y="2227169"/>
            <a:ext cx="15334488" cy="4114800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18;p2"/>
          <p:cNvGrpSpPr/>
          <p:nvPr/>
        </p:nvGrpSpPr>
        <p:grpSpPr>
          <a:xfrm>
            <a:off x="14473823" y="6103385"/>
            <a:ext cx="1621356" cy="1621353"/>
            <a:chOff x="9685338" y="4460675"/>
            <a:chExt cx="1080904" cy="1080902"/>
          </a:xfrm>
        </p:grpSpPr>
        <p:sp>
          <p:nvSpPr>
            <p:cNvPr id="19" name="Google Shape;19;p2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577340" y="2148335"/>
            <a:ext cx="14950440" cy="455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Font typeface="Rockwell"/>
              <a:buNone/>
              <a:defRPr sz="14400" b="1" cap="none">
                <a:latin typeface="Rockwell"/>
                <a:ea typeface="Rockwell"/>
                <a:cs typeface="Rockwell"/>
                <a:sym typeface="Rockwel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604772" y="6583680"/>
            <a:ext cx="11836908" cy="1604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70"/>
              <a:buNone/>
              <a:defRPr sz="33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70"/>
              <a:buNone/>
              <a:defRPr sz="33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70"/>
              <a:buNone/>
              <a:defRPr sz="33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700"/>
              <a:buNone/>
              <a:defRPr sz="30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700"/>
              <a:buNone/>
              <a:defRPr sz="30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700"/>
              <a:buNone/>
              <a:defRPr sz="300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700"/>
              <a:buNone/>
              <a:defRPr sz="300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700"/>
              <a:buNone/>
              <a:defRPr sz="300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SzPts val="1700"/>
              <a:buNone/>
              <a:defRPr sz="3000"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dt" idx="10"/>
          </p:nvPr>
        </p:nvSpPr>
        <p:spPr>
          <a:xfrm>
            <a:off x="11946636" y="9409177"/>
            <a:ext cx="4910328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ftr" idx="11"/>
          </p:nvPr>
        </p:nvSpPr>
        <p:spPr>
          <a:xfrm>
            <a:off x="1632204" y="9409177"/>
            <a:ext cx="9491472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ldNum" idx="12"/>
          </p:nvPr>
        </p:nvSpPr>
        <p:spPr>
          <a:xfrm>
            <a:off x="14389100" y="6434001"/>
            <a:ext cx="1790802" cy="96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42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42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42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42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42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42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42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42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42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8648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及物件" type="obj">
  <p:cSld name="標題及物件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1604772" y="726948"/>
            <a:ext cx="15087600" cy="241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1604772" y="3182112"/>
            <a:ext cx="15087600" cy="607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04825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700"/>
              <a:buChar char="▪"/>
              <a:defRPr>
                <a:latin typeface="Rockwell"/>
                <a:ea typeface="Rockwell"/>
                <a:cs typeface="Rockwell"/>
                <a:sym typeface="Rockwell"/>
              </a:defRPr>
            </a:lvl1pPr>
            <a:lvl2pPr marL="1371600" lvl="1" indent="-488633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  <a:defRPr>
                <a:latin typeface="Rockwell"/>
                <a:ea typeface="Rockwell"/>
                <a:cs typeface="Rockwell"/>
                <a:sym typeface="Rockwell"/>
              </a:defRPr>
            </a:lvl2pPr>
            <a:lvl3pPr marL="2057400" lvl="2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>
                <a:latin typeface="Rockwell"/>
                <a:ea typeface="Rockwell"/>
                <a:cs typeface="Rockwell"/>
                <a:sym typeface="Rockwell"/>
              </a:defRPr>
            </a:lvl3pPr>
            <a:lvl4pPr marL="2743200" lvl="3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>
                <a:latin typeface="Rockwell"/>
                <a:ea typeface="Rockwell"/>
                <a:cs typeface="Rockwell"/>
                <a:sym typeface="Rockwell"/>
              </a:defRPr>
            </a:lvl4pPr>
            <a:lvl5pPr marL="3429000" lvl="4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>
                <a:latin typeface="Rockwell"/>
                <a:ea typeface="Rockwell"/>
                <a:cs typeface="Rockwell"/>
                <a:sym typeface="Rockwell"/>
              </a:defRPr>
            </a:lvl5pPr>
            <a:lvl6pPr marL="4114800" lvl="5" indent="-488631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  <a:defRPr/>
            </a:lvl6pPr>
            <a:lvl7pPr marL="4800600" lvl="6" indent="-488631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  <a:defRPr/>
            </a:lvl7pPr>
            <a:lvl8pPr marL="5486400" lvl="7" indent="-488631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  <a:defRPr/>
            </a:lvl8pPr>
            <a:lvl9pPr marL="6172200" lvl="8" indent="-488631" algn="l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dt" idx="10"/>
          </p:nvPr>
        </p:nvSpPr>
        <p:spPr>
          <a:xfrm>
            <a:off x="11946636" y="9409177"/>
            <a:ext cx="4910328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ftr" idx="11"/>
          </p:nvPr>
        </p:nvSpPr>
        <p:spPr>
          <a:xfrm>
            <a:off x="1632204" y="9409177"/>
            <a:ext cx="9491472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ldNum" idx="12"/>
          </p:nvPr>
        </p:nvSpPr>
        <p:spPr>
          <a:xfrm>
            <a:off x="16966692" y="9409177"/>
            <a:ext cx="96012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5051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章節標題" type="secHead">
  <p:cSld name="章節標題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/>
          <p:nvPr/>
        </p:nvSpPr>
        <p:spPr>
          <a:xfrm>
            <a:off x="0" y="7376984"/>
            <a:ext cx="18288000" cy="2910015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3250692" y="1837944"/>
            <a:ext cx="13921740" cy="528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Font typeface="Rockwell"/>
              <a:buNone/>
              <a:defRPr sz="120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3248661" y="7530084"/>
            <a:ext cx="135788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dk1"/>
                </a:solidFill>
              </a:defRPr>
            </a:lvl1pPr>
            <a:lvl2pPr marL="13716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None/>
              <a:defRPr sz="2700">
                <a:solidFill>
                  <a:srgbClr val="888888"/>
                </a:solidFill>
              </a:defRPr>
            </a:lvl2pPr>
            <a:lvl3pPr marL="20574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None/>
              <a:defRPr sz="2400">
                <a:solidFill>
                  <a:srgbClr val="888888"/>
                </a:solidFill>
              </a:defRPr>
            </a:lvl3pPr>
            <a:lvl4pPr marL="27432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90"/>
              <a:buNone/>
              <a:defRPr sz="2100">
                <a:solidFill>
                  <a:srgbClr val="888888"/>
                </a:solidFill>
              </a:defRPr>
            </a:lvl4pPr>
            <a:lvl5pPr marL="3429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90"/>
              <a:buNone/>
              <a:defRPr sz="2100">
                <a:solidFill>
                  <a:srgbClr val="888888"/>
                </a:solidFill>
              </a:defRPr>
            </a:lvl5pPr>
            <a:lvl6pPr marL="41148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90"/>
              <a:buNone/>
              <a:defRPr sz="2100">
                <a:solidFill>
                  <a:srgbClr val="888888"/>
                </a:solidFill>
              </a:defRPr>
            </a:lvl6pPr>
            <a:lvl7pPr marL="48006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90"/>
              <a:buNone/>
              <a:defRPr sz="2100">
                <a:solidFill>
                  <a:srgbClr val="888888"/>
                </a:solidFill>
              </a:defRPr>
            </a:lvl7pPr>
            <a:lvl8pPr marL="54864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90"/>
              <a:buNone/>
              <a:defRPr sz="2100">
                <a:solidFill>
                  <a:srgbClr val="888888"/>
                </a:solidFill>
              </a:defRPr>
            </a:lvl8pPr>
            <a:lvl9pPr marL="6172200" lvl="8" indent="-342900" algn="l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SzPts val="1190"/>
              <a:buNone/>
              <a:defRPr sz="2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dt" idx="10"/>
          </p:nvPr>
        </p:nvSpPr>
        <p:spPr>
          <a:xfrm>
            <a:off x="12890501" y="9409177"/>
            <a:ext cx="39664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ftr" idx="11"/>
          </p:nvPr>
        </p:nvSpPr>
        <p:spPr>
          <a:xfrm>
            <a:off x="3274062" y="9409177"/>
            <a:ext cx="9491472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" name="Google Shape;38;p4"/>
          <p:cNvGrpSpPr/>
          <p:nvPr/>
        </p:nvGrpSpPr>
        <p:grpSpPr>
          <a:xfrm>
            <a:off x="1346099" y="3488772"/>
            <a:ext cx="1621356" cy="1621353"/>
            <a:chOff x="9685338" y="4460675"/>
            <a:chExt cx="1080904" cy="1080902"/>
          </a:xfrm>
        </p:grpSpPr>
        <p:sp>
          <p:nvSpPr>
            <p:cNvPr id="39" name="Google Shape;39;p4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1265553" y="3759200"/>
            <a:ext cx="1782447" cy="1080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42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42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42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42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42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42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42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42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42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8766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空白" type="blank">
  <p:cSld name="空白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>
            <a:spLocks noGrp="1"/>
          </p:cNvSpPr>
          <p:nvPr>
            <p:ph type="dt" idx="10"/>
          </p:nvPr>
        </p:nvSpPr>
        <p:spPr>
          <a:xfrm>
            <a:off x="11946636" y="9409177"/>
            <a:ext cx="4910328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ftr" idx="11"/>
          </p:nvPr>
        </p:nvSpPr>
        <p:spPr>
          <a:xfrm>
            <a:off x="1632204" y="9409177"/>
            <a:ext cx="9491472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ldNum" idx="12"/>
          </p:nvPr>
        </p:nvSpPr>
        <p:spPr>
          <a:xfrm>
            <a:off x="16966692" y="9409177"/>
            <a:ext cx="96012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2501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兩項物件" type="twoObj">
  <p:cSld name="兩項物件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1604772" y="726948"/>
            <a:ext cx="15087600" cy="241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1604772" y="3291840"/>
            <a:ext cx="7132320" cy="5966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04825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700"/>
              <a:buChar char="▪"/>
              <a:defRPr sz="3000"/>
            </a:lvl1pPr>
            <a:lvl2pPr marL="1371600" lvl="1" indent="-488633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  <a:defRPr sz="2700"/>
            </a:lvl2pPr>
            <a:lvl3pPr marL="2057400" lvl="2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3pPr>
            <a:lvl4pPr marL="2743200" lvl="3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4pPr>
            <a:lvl5pPr marL="3429000" lvl="4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5pPr>
            <a:lvl6pPr marL="4114800" lvl="5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6pPr>
            <a:lvl7pPr marL="4800600" lvl="6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7pPr>
            <a:lvl8pPr marL="5486400" lvl="7" indent="-4724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8pPr>
            <a:lvl9pPr marL="6172200" lvl="8" indent="-472439" algn="l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SzPts val="1360"/>
              <a:buChar char="▪"/>
              <a:defRPr sz="24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9546336" y="3291840"/>
            <a:ext cx="7132320" cy="5966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04825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700"/>
              <a:buChar char="▪"/>
              <a:defRPr sz="3000"/>
            </a:lvl1pPr>
            <a:lvl2pPr marL="1371600" lvl="1" indent="-488633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  <a:defRPr sz="2700"/>
            </a:lvl2pPr>
            <a:lvl3pPr marL="2057400" lvl="2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3pPr>
            <a:lvl4pPr marL="2743200" lvl="3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4pPr>
            <a:lvl5pPr marL="3429000" lvl="4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5pPr>
            <a:lvl6pPr marL="4114800" lvl="5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6pPr>
            <a:lvl7pPr marL="4800600" lvl="6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7pPr>
            <a:lvl8pPr marL="5486400" lvl="7" indent="-4724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8pPr>
            <a:lvl9pPr marL="6172200" lvl="8" indent="-472439" algn="l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SzPts val="1360"/>
              <a:buChar char="▪"/>
              <a:defRPr sz="24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11946636" y="9409177"/>
            <a:ext cx="4910328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1632204" y="9409177"/>
            <a:ext cx="9491472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16966692" y="9409177"/>
            <a:ext cx="96012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2092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比對" type="twoTxTwoObj">
  <p:cSld name="比對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1604772" y="726948"/>
            <a:ext cx="15087600" cy="241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1600200" y="3072384"/>
            <a:ext cx="7132320" cy="96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700"/>
              <a:buNone/>
              <a:defRPr sz="3000" b="1">
                <a:solidFill>
                  <a:srgbClr val="9E3611"/>
                </a:solidFill>
              </a:defRPr>
            </a:lvl1pPr>
            <a:lvl2pPr marL="13716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7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SzPts val="1360"/>
              <a:buNone/>
              <a:defRPr sz="2400" b="1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1604772" y="4114800"/>
            <a:ext cx="7132320" cy="493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04825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700"/>
              <a:buChar char="▪"/>
              <a:defRPr sz="3000"/>
            </a:lvl1pPr>
            <a:lvl2pPr marL="1371600" lvl="1" indent="-488633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  <a:defRPr sz="2700"/>
            </a:lvl2pPr>
            <a:lvl3pPr marL="2057400" lvl="2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3pPr>
            <a:lvl4pPr marL="2743200" lvl="3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4pPr>
            <a:lvl5pPr marL="3429000" lvl="4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5pPr>
            <a:lvl6pPr marL="4114800" lvl="5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6pPr>
            <a:lvl7pPr marL="4800600" lvl="6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7pPr>
            <a:lvl8pPr marL="5486400" lvl="7" indent="-4724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8pPr>
            <a:lvl9pPr marL="6172200" lvl="8" indent="-472439" algn="l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SzPts val="1360"/>
              <a:buChar char="▪"/>
              <a:defRPr sz="2400"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9546336" y="3072384"/>
            <a:ext cx="7132320" cy="96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700"/>
              <a:buNone/>
              <a:defRPr sz="3000" b="1">
                <a:solidFill>
                  <a:srgbClr val="9E3611"/>
                </a:solidFill>
              </a:defRPr>
            </a:lvl1pPr>
            <a:lvl2pPr marL="13716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7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SzPts val="1360"/>
              <a:buNone/>
              <a:defRPr sz="2400" b="1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4"/>
          </p:nvPr>
        </p:nvSpPr>
        <p:spPr>
          <a:xfrm>
            <a:off x="9546336" y="4114800"/>
            <a:ext cx="7132320" cy="493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04825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700"/>
              <a:buChar char="▪"/>
              <a:defRPr sz="3000"/>
            </a:lvl1pPr>
            <a:lvl2pPr marL="1371600" lvl="1" indent="-488633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  <a:defRPr sz="2700"/>
            </a:lvl2pPr>
            <a:lvl3pPr marL="2057400" lvl="2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3pPr>
            <a:lvl4pPr marL="2743200" lvl="3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4pPr>
            <a:lvl5pPr marL="3429000" lvl="4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5pPr>
            <a:lvl6pPr marL="4114800" lvl="5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6pPr>
            <a:lvl7pPr marL="4800600" lvl="6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7pPr>
            <a:lvl8pPr marL="5486400" lvl="7" indent="-4724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8pPr>
            <a:lvl9pPr marL="6172200" lvl="8" indent="-472439" algn="l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SzPts val="1360"/>
              <a:buChar char="▪"/>
              <a:defRPr sz="2400"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11946636" y="9409177"/>
            <a:ext cx="4910328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1632204" y="9409177"/>
            <a:ext cx="9491472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16966692" y="9409177"/>
            <a:ext cx="96012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0835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只有標題" type="titleOnly">
  <p:cSld name="只有標題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1604772" y="726948"/>
            <a:ext cx="15087600" cy="241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11946636" y="9409177"/>
            <a:ext cx="4910328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1632204" y="9409177"/>
            <a:ext cx="9491472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16966692" y="9409177"/>
            <a:ext cx="96012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536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標題的內容" type="objTx">
  <p:cSld name="含標題的內容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/>
          <p:nvPr/>
        </p:nvSpPr>
        <p:spPr>
          <a:xfrm>
            <a:off x="12455611" y="1"/>
            <a:ext cx="5832389" cy="102869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12824460" y="1028700"/>
            <a:ext cx="4800600" cy="260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sz="4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body" idx="1"/>
          </p:nvPr>
        </p:nvSpPr>
        <p:spPr>
          <a:xfrm>
            <a:off x="1257300" y="1028700"/>
            <a:ext cx="10067544" cy="753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04825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700"/>
              <a:buChar char="▪"/>
              <a:defRPr sz="3000"/>
            </a:lvl1pPr>
            <a:lvl2pPr marL="1371600" lvl="1" indent="-488633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  <a:defRPr sz="2700"/>
            </a:lvl2pPr>
            <a:lvl3pPr marL="2057400" lvl="2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3pPr>
            <a:lvl4pPr marL="2743200" lvl="3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4pPr>
            <a:lvl5pPr marL="3429000" lvl="4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5pPr>
            <a:lvl6pPr marL="4114800" lvl="5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6pPr>
            <a:lvl7pPr marL="4800600" lvl="6" indent="-4724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7pPr>
            <a:lvl8pPr marL="5486400" lvl="7" indent="-4724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  <a:defRPr sz="2400"/>
            </a:lvl8pPr>
            <a:lvl9pPr marL="6172200" lvl="8" indent="-472439" algn="l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SzPts val="1360"/>
              <a:buChar char="▪"/>
              <a:defRPr sz="2400"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body" idx="2"/>
          </p:nvPr>
        </p:nvSpPr>
        <p:spPr>
          <a:xfrm>
            <a:off x="12824460" y="3634740"/>
            <a:ext cx="4800600" cy="493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190"/>
              <a:buNone/>
              <a:defRPr sz="2100">
                <a:solidFill>
                  <a:srgbClr val="9E3611"/>
                </a:solidFill>
              </a:defRPr>
            </a:lvl1pPr>
            <a:lvl2pPr marL="13716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20"/>
              <a:buNone/>
              <a:defRPr sz="1800"/>
            </a:lvl2pPr>
            <a:lvl3pPr marL="20574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850"/>
              <a:buNone/>
              <a:defRPr sz="1500"/>
            </a:lvl3pPr>
            <a:lvl4pPr marL="27432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65"/>
              <a:buNone/>
              <a:defRPr sz="1350"/>
            </a:lvl4pPr>
            <a:lvl5pPr marL="3429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65"/>
              <a:buNone/>
              <a:defRPr sz="1350"/>
            </a:lvl5pPr>
            <a:lvl6pPr marL="41148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65"/>
              <a:buNone/>
              <a:defRPr sz="1350"/>
            </a:lvl6pPr>
            <a:lvl7pPr marL="48006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65"/>
              <a:buNone/>
              <a:defRPr sz="1350"/>
            </a:lvl7pPr>
            <a:lvl8pPr marL="54864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65"/>
              <a:buNone/>
              <a:defRPr sz="1350"/>
            </a:lvl8pPr>
            <a:lvl9pPr marL="6172200" lvl="8" indent="-342900" algn="l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SzPts val="765"/>
              <a:buNone/>
              <a:defRPr sz="1350"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dt" idx="10"/>
          </p:nvPr>
        </p:nvSpPr>
        <p:spPr>
          <a:xfrm>
            <a:off x="11946636" y="9409177"/>
            <a:ext cx="4910328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ftr" idx="11"/>
          </p:nvPr>
        </p:nvSpPr>
        <p:spPr>
          <a:xfrm>
            <a:off x="1632204" y="9409177"/>
            <a:ext cx="9491472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" name="Google Shape;80;p10"/>
          <p:cNvGrpSpPr/>
          <p:nvPr/>
        </p:nvGrpSpPr>
        <p:grpSpPr>
          <a:xfrm>
            <a:off x="17102588" y="9344522"/>
            <a:ext cx="685800" cy="685800"/>
            <a:chOff x="11361456" y="6195813"/>
            <a:chExt cx="548640" cy="548640"/>
          </a:xfrm>
        </p:grpSpPr>
        <p:sp>
          <p:nvSpPr>
            <p:cNvPr id="81" name="Google Shape;81;p10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" name="Google Shape;83;p10"/>
          <p:cNvSpPr txBox="1">
            <a:spLocks noGrp="1"/>
          </p:cNvSpPr>
          <p:nvPr>
            <p:ph type="sldNum" idx="12"/>
          </p:nvPr>
        </p:nvSpPr>
        <p:spPr>
          <a:xfrm>
            <a:off x="16966692" y="9409177"/>
            <a:ext cx="96012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5242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標題的圖片" type="picTx">
  <p:cSld name="含標題的圖片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"/>
          <p:cNvSpPr/>
          <p:nvPr/>
        </p:nvSpPr>
        <p:spPr>
          <a:xfrm>
            <a:off x="12455611" y="1"/>
            <a:ext cx="5832389" cy="102869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1"/>
          <p:cNvSpPr txBox="1">
            <a:spLocks noGrp="1"/>
          </p:cNvSpPr>
          <p:nvPr>
            <p:ph type="title"/>
          </p:nvPr>
        </p:nvSpPr>
        <p:spPr>
          <a:xfrm>
            <a:off x="12824460" y="1028700"/>
            <a:ext cx="4800600" cy="260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sz="4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>
            <a:spLocks noGrp="1"/>
          </p:cNvSpPr>
          <p:nvPr>
            <p:ph type="pic" idx="2"/>
          </p:nvPr>
        </p:nvSpPr>
        <p:spPr>
          <a:xfrm>
            <a:off x="0" y="0"/>
            <a:ext cx="12455610" cy="10287000"/>
          </a:xfrm>
          <a:prstGeom prst="rect">
            <a:avLst/>
          </a:prstGeom>
          <a:solidFill>
            <a:srgbClr val="E1DFD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9E3611"/>
              </a:buClr>
              <a:buSzPts val="2720"/>
              <a:buFont typeface="Noto Sans Symbols"/>
              <a:buNone/>
              <a:defRPr sz="4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2380"/>
              <a:buFont typeface="Noto Sans Symbols"/>
              <a:buNone/>
              <a:defRPr sz="4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2040"/>
              <a:buFont typeface="Noto Sans Symbols"/>
              <a:buNone/>
              <a:defRPr sz="3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3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3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3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3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3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rgbClr val="9E3611"/>
              </a:buClr>
              <a:buSzPts val="1700"/>
              <a:buFont typeface="Noto Sans Symbols"/>
              <a:buNone/>
              <a:defRPr sz="3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1"/>
          </p:nvPr>
        </p:nvSpPr>
        <p:spPr>
          <a:xfrm>
            <a:off x="12824460" y="3634740"/>
            <a:ext cx="4800600" cy="493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190"/>
              <a:buNone/>
              <a:defRPr sz="2100">
                <a:solidFill>
                  <a:srgbClr val="9E3611"/>
                </a:solidFill>
              </a:defRPr>
            </a:lvl1pPr>
            <a:lvl2pPr marL="13716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20"/>
              <a:buNone/>
              <a:defRPr sz="1800"/>
            </a:lvl2pPr>
            <a:lvl3pPr marL="20574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850"/>
              <a:buNone/>
              <a:defRPr sz="1500"/>
            </a:lvl3pPr>
            <a:lvl4pPr marL="27432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65"/>
              <a:buNone/>
              <a:defRPr sz="1350"/>
            </a:lvl4pPr>
            <a:lvl5pPr marL="3429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65"/>
              <a:buNone/>
              <a:defRPr sz="1350"/>
            </a:lvl5pPr>
            <a:lvl6pPr marL="41148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65"/>
              <a:buNone/>
              <a:defRPr sz="1350"/>
            </a:lvl6pPr>
            <a:lvl7pPr marL="48006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65"/>
              <a:buNone/>
              <a:defRPr sz="1350"/>
            </a:lvl7pPr>
            <a:lvl8pPr marL="54864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65"/>
              <a:buNone/>
              <a:defRPr sz="1350"/>
            </a:lvl8pPr>
            <a:lvl9pPr marL="6172200" lvl="8" indent="-342900" algn="l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SzPts val="765"/>
              <a:buNone/>
              <a:defRPr sz="1350"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dt" idx="10"/>
          </p:nvPr>
        </p:nvSpPr>
        <p:spPr>
          <a:xfrm>
            <a:off x="11946636" y="9409177"/>
            <a:ext cx="4910328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11"/>
          <p:cNvGrpSpPr/>
          <p:nvPr/>
        </p:nvGrpSpPr>
        <p:grpSpPr>
          <a:xfrm>
            <a:off x="17102588" y="9344522"/>
            <a:ext cx="685800" cy="685800"/>
            <a:chOff x="11361456" y="6195813"/>
            <a:chExt cx="548640" cy="548640"/>
          </a:xfrm>
        </p:grpSpPr>
        <p:sp>
          <p:nvSpPr>
            <p:cNvPr id="91" name="Google Shape;91;p11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1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" name="Google Shape;93;p11"/>
          <p:cNvSpPr txBox="1">
            <a:spLocks noGrp="1"/>
          </p:cNvSpPr>
          <p:nvPr>
            <p:ph type="sldNum" idx="12"/>
          </p:nvPr>
        </p:nvSpPr>
        <p:spPr>
          <a:xfrm>
            <a:off x="16966692" y="9409177"/>
            <a:ext cx="96012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85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直排標題及文字" type="vertTitleAndTx">
  <p:cSld name="直排標題及文字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2"/>
          <p:cNvSpPr txBox="1">
            <a:spLocks noGrp="1"/>
          </p:cNvSpPr>
          <p:nvPr>
            <p:ph type="title"/>
          </p:nvPr>
        </p:nvSpPr>
        <p:spPr>
          <a:xfrm rot="5400000">
            <a:off x="10772775" y="3114675"/>
            <a:ext cx="8458200" cy="382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body" idx="1"/>
          </p:nvPr>
        </p:nvSpPr>
        <p:spPr>
          <a:xfrm rot="5400000">
            <a:off x="3000375" y="-600075"/>
            <a:ext cx="8458200" cy="1125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488633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530"/>
              <a:buChar char="▪"/>
              <a:defRPr/>
            </a:lvl1pPr>
            <a:lvl2pPr marL="1371600" lvl="1" indent="-488633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  <a:defRPr/>
            </a:lvl2pPr>
            <a:lvl3pPr marL="2057400" lvl="2" indent="-488633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  <a:defRPr/>
            </a:lvl3pPr>
            <a:lvl4pPr marL="2743200" lvl="3" indent="-488633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  <a:defRPr/>
            </a:lvl4pPr>
            <a:lvl5pPr marL="3429000" lvl="4" indent="-488631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  <a:defRPr/>
            </a:lvl5pPr>
            <a:lvl6pPr marL="4114800" lvl="5" indent="-488631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  <a:defRPr/>
            </a:lvl6pPr>
            <a:lvl7pPr marL="4800600" lvl="6" indent="-488631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  <a:defRPr/>
            </a:lvl7pPr>
            <a:lvl8pPr marL="5486400" lvl="7" indent="-488631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  <a:defRPr/>
            </a:lvl8pPr>
            <a:lvl9pPr marL="6172200" lvl="8" indent="-488631" algn="l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dt" idx="10"/>
          </p:nvPr>
        </p:nvSpPr>
        <p:spPr>
          <a:xfrm>
            <a:off x="11946636" y="9409177"/>
            <a:ext cx="4910328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ftr" idx="11"/>
          </p:nvPr>
        </p:nvSpPr>
        <p:spPr>
          <a:xfrm>
            <a:off x="1632204" y="9409177"/>
            <a:ext cx="9491472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sldNum" idx="12"/>
          </p:nvPr>
        </p:nvSpPr>
        <p:spPr>
          <a:xfrm>
            <a:off x="16966692" y="9409177"/>
            <a:ext cx="96012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0569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chemeClr val="bg1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3351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chemeClr val="bg1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6075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DFE2E4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7082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335B74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4439" y="6666038"/>
            <a:ext cx="2784602" cy="103625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43287" y="1660048"/>
            <a:ext cx="7199446" cy="8626948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1643757" y="53801"/>
            <a:ext cx="849630" cy="956310"/>
          </a:xfrm>
          <a:custGeom>
            <a:avLst/>
            <a:gdLst/>
            <a:ahLst/>
            <a:cxnLst/>
            <a:rect l="l" t="t" r="r" b="b"/>
            <a:pathLst>
              <a:path w="424814" h="478155">
                <a:moveTo>
                  <a:pt x="226857" y="294790"/>
                </a:moveTo>
                <a:lnTo>
                  <a:pt x="205033" y="294790"/>
                </a:lnTo>
                <a:lnTo>
                  <a:pt x="216636" y="314045"/>
                </a:lnTo>
                <a:lnTo>
                  <a:pt x="226131" y="334430"/>
                </a:lnTo>
                <a:lnTo>
                  <a:pt x="234697" y="355316"/>
                </a:lnTo>
                <a:lnTo>
                  <a:pt x="243514" y="376070"/>
                </a:lnTo>
                <a:lnTo>
                  <a:pt x="252741" y="396533"/>
                </a:lnTo>
                <a:lnTo>
                  <a:pt x="261231" y="416647"/>
                </a:lnTo>
                <a:lnTo>
                  <a:pt x="281274" y="456144"/>
                </a:lnTo>
                <a:lnTo>
                  <a:pt x="310570" y="477924"/>
                </a:lnTo>
                <a:lnTo>
                  <a:pt x="322155" y="477783"/>
                </a:lnTo>
                <a:lnTo>
                  <a:pt x="333811" y="475749"/>
                </a:lnTo>
                <a:lnTo>
                  <a:pt x="344610" y="471406"/>
                </a:lnTo>
                <a:lnTo>
                  <a:pt x="353623" y="464335"/>
                </a:lnTo>
                <a:lnTo>
                  <a:pt x="354838" y="459243"/>
                </a:lnTo>
                <a:lnTo>
                  <a:pt x="313739" y="459243"/>
                </a:lnTo>
                <a:lnTo>
                  <a:pt x="305601" y="456144"/>
                </a:lnTo>
                <a:lnTo>
                  <a:pt x="285140" y="423751"/>
                </a:lnTo>
                <a:lnTo>
                  <a:pt x="270412" y="389413"/>
                </a:lnTo>
                <a:lnTo>
                  <a:pt x="262691" y="372387"/>
                </a:lnTo>
                <a:lnTo>
                  <a:pt x="252130" y="347799"/>
                </a:lnTo>
                <a:lnTo>
                  <a:pt x="237355" y="312554"/>
                </a:lnTo>
                <a:lnTo>
                  <a:pt x="226857" y="294790"/>
                </a:lnTo>
                <a:close/>
              </a:path>
              <a:path w="424814" h="478155">
                <a:moveTo>
                  <a:pt x="409573" y="68476"/>
                </a:moveTo>
                <a:lnTo>
                  <a:pt x="388675" y="68476"/>
                </a:lnTo>
                <a:lnTo>
                  <a:pt x="392991" y="77275"/>
                </a:lnTo>
                <a:lnTo>
                  <a:pt x="398248" y="85717"/>
                </a:lnTo>
                <a:lnTo>
                  <a:pt x="402909" y="94301"/>
                </a:lnTo>
                <a:lnTo>
                  <a:pt x="383745" y="132887"/>
                </a:lnTo>
                <a:lnTo>
                  <a:pt x="376102" y="142390"/>
                </a:lnTo>
                <a:lnTo>
                  <a:pt x="359544" y="163970"/>
                </a:lnTo>
                <a:lnTo>
                  <a:pt x="343355" y="185697"/>
                </a:lnTo>
                <a:lnTo>
                  <a:pt x="326667" y="206988"/>
                </a:lnTo>
                <a:lnTo>
                  <a:pt x="308538" y="227353"/>
                </a:lnTo>
                <a:lnTo>
                  <a:pt x="298836" y="238388"/>
                </a:lnTo>
                <a:lnTo>
                  <a:pt x="289694" y="250769"/>
                </a:lnTo>
                <a:lnTo>
                  <a:pt x="284481" y="264269"/>
                </a:lnTo>
                <a:lnTo>
                  <a:pt x="286567" y="278661"/>
                </a:lnTo>
                <a:lnTo>
                  <a:pt x="296703" y="303748"/>
                </a:lnTo>
                <a:lnTo>
                  <a:pt x="307173" y="328668"/>
                </a:lnTo>
                <a:lnTo>
                  <a:pt x="317500" y="353635"/>
                </a:lnTo>
                <a:lnTo>
                  <a:pt x="332351" y="392759"/>
                </a:lnTo>
                <a:lnTo>
                  <a:pt x="341826" y="434107"/>
                </a:lnTo>
                <a:lnTo>
                  <a:pt x="341941" y="440205"/>
                </a:lnTo>
                <a:lnTo>
                  <a:pt x="341796" y="445043"/>
                </a:lnTo>
                <a:lnTo>
                  <a:pt x="339050" y="451477"/>
                </a:lnTo>
                <a:lnTo>
                  <a:pt x="333494" y="455767"/>
                </a:lnTo>
                <a:lnTo>
                  <a:pt x="324794" y="458366"/>
                </a:lnTo>
                <a:lnTo>
                  <a:pt x="313739" y="459243"/>
                </a:lnTo>
                <a:lnTo>
                  <a:pt x="354838" y="459243"/>
                </a:lnTo>
                <a:lnTo>
                  <a:pt x="360834" y="434107"/>
                </a:lnTo>
                <a:lnTo>
                  <a:pt x="353782" y="396533"/>
                </a:lnTo>
                <a:lnTo>
                  <a:pt x="340014" y="358697"/>
                </a:lnTo>
                <a:lnTo>
                  <a:pt x="320754" y="312554"/>
                </a:lnTo>
                <a:lnTo>
                  <a:pt x="314650" y="297807"/>
                </a:lnTo>
                <a:lnTo>
                  <a:pt x="308641" y="282715"/>
                </a:lnTo>
                <a:lnTo>
                  <a:pt x="303077" y="267739"/>
                </a:lnTo>
                <a:lnTo>
                  <a:pt x="309911" y="254875"/>
                </a:lnTo>
                <a:lnTo>
                  <a:pt x="319270" y="243498"/>
                </a:lnTo>
                <a:lnTo>
                  <a:pt x="329580" y="232717"/>
                </a:lnTo>
                <a:lnTo>
                  <a:pt x="339272" y="221638"/>
                </a:lnTo>
                <a:lnTo>
                  <a:pt x="346473" y="212861"/>
                </a:lnTo>
                <a:lnTo>
                  <a:pt x="353448" y="203906"/>
                </a:lnTo>
                <a:lnTo>
                  <a:pt x="360331" y="194730"/>
                </a:lnTo>
                <a:lnTo>
                  <a:pt x="366970" y="185681"/>
                </a:lnTo>
                <a:lnTo>
                  <a:pt x="380005" y="168298"/>
                </a:lnTo>
                <a:lnTo>
                  <a:pt x="393501" y="151344"/>
                </a:lnTo>
                <a:lnTo>
                  <a:pt x="406927" y="134262"/>
                </a:lnTo>
                <a:lnTo>
                  <a:pt x="419663" y="116609"/>
                </a:lnTo>
                <a:lnTo>
                  <a:pt x="424285" y="105824"/>
                </a:lnTo>
                <a:lnTo>
                  <a:pt x="423203" y="94527"/>
                </a:lnTo>
                <a:lnTo>
                  <a:pt x="418574" y="83444"/>
                </a:lnTo>
                <a:lnTo>
                  <a:pt x="412551" y="73302"/>
                </a:lnTo>
                <a:lnTo>
                  <a:pt x="409573" y="68476"/>
                </a:lnTo>
                <a:close/>
              </a:path>
              <a:path w="424814" h="478155">
                <a:moveTo>
                  <a:pt x="114790" y="0"/>
                </a:moveTo>
                <a:lnTo>
                  <a:pt x="67440" y="17837"/>
                </a:lnTo>
                <a:lnTo>
                  <a:pt x="61936" y="35853"/>
                </a:lnTo>
                <a:lnTo>
                  <a:pt x="63337" y="56274"/>
                </a:lnTo>
                <a:lnTo>
                  <a:pt x="76606" y="93225"/>
                </a:lnTo>
                <a:lnTo>
                  <a:pt x="96158" y="127672"/>
                </a:lnTo>
                <a:lnTo>
                  <a:pt x="107370" y="144168"/>
                </a:lnTo>
                <a:lnTo>
                  <a:pt x="118163" y="161254"/>
                </a:lnTo>
                <a:lnTo>
                  <a:pt x="128468" y="178649"/>
                </a:lnTo>
                <a:lnTo>
                  <a:pt x="138606" y="196139"/>
                </a:lnTo>
                <a:lnTo>
                  <a:pt x="148899" y="213510"/>
                </a:lnTo>
                <a:lnTo>
                  <a:pt x="137449" y="230987"/>
                </a:lnTo>
                <a:lnTo>
                  <a:pt x="122832" y="246451"/>
                </a:lnTo>
                <a:lnTo>
                  <a:pt x="106644" y="260748"/>
                </a:lnTo>
                <a:lnTo>
                  <a:pt x="90479" y="274724"/>
                </a:lnTo>
                <a:lnTo>
                  <a:pt x="74687" y="289315"/>
                </a:lnTo>
                <a:lnTo>
                  <a:pt x="59396" y="304395"/>
                </a:lnTo>
                <a:lnTo>
                  <a:pt x="44723" y="320069"/>
                </a:lnTo>
                <a:lnTo>
                  <a:pt x="30789" y="336446"/>
                </a:lnTo>
                <a:lnTo>
                  <a:pt x="17557" y="350766"/>
                </a:lnTo>
                <a:lnTo>
                  <a:pt x="5992" y="366799"/>
                </a:lnTo>
                <a:lnTo>
                  <a:pt x="0" y="384452"/>
                </a:lnTo>
                <a:lnTo>
                  <a:pt x="3484" y="403629"/>
                </a:lnTo>
                <a:lnTo>
                  <a:pt x="29630" y="435522"/>
                </a:lnTo>
                <a:lnTo>
                  <a:pt x="42346" y="443761"/>
                </a:lnTo>
                <a:lnTo>
                  <a:pt x="55288" y="441979"/>
                </a:lnTo>
                <a:lnTo>
                  <a:pt x="66444" y="434840"/>
                </a:lnTo>
                <a:lnTo>
                  <a:pt x="76423" y="424965"/>
                </a:lnTo>
                <a:lnTo>
                  <a:pt x="46791" y="424965"/>
                </a:lnTo>
                <a:lnTo>
                  <a:pt x="31934" y="411319"/>
                </a:lnTo>
                <a:lnTo>
                  <a:pt x="21566" y="397232"/>
                </a:lnTo>
                <a:lnTo>
                  <a:pt x="19841" y="381835"/>
                </a:lnTo>
                <a:lnTo>
                  <a:pt x="30916" y="364259"/>
                </a:lnTo>
                <a:lnTo>
                  <a:pt x="50821" y="341832"/>
                </a:lnTo>
                <a:lnTo>
                  <a:pt x="71096" y="319714"/>
                </a:lnTo>
                <a:lnTo>
                  <a:pt x="92299" y="298501"/>
                </a:lnTo>
                <a:lnTo>
                  <a:pt x="114990" y="278788"/>
                </a:lnTo>
                <a:lnTo>
                  <a:pt x="128341" y="267033"/>
                </a:lnTo>
                <a:lnTo>
                  <a:pt x="141216" y="254658"/>
                </a:lnTo>
                <a:lnTo>
                  <a:pt x="153138" y="241427"/>
                </a:lnTo>
                <a:lnTo>
                  <a:pt x="163631" y="227099"/>
                </a:lnTo>
                <a:lnTo>
                  <a:pt x="167453" y="218003"/>
                </a:lnTo>
                <a:lnTo>
                  <a:pt x="167251" y="209764"/>
                </a:lnTo>
                <a:lnTo>
                  <a:pt x="164095" y="201810"/>
                </a:lnTo>
                <a:lnTo>
                  <a:pt x="159059" y="193571"/>
                </a:lnTo>
                <a:lnTo>
                  <a:pt x="153386" y="183951"/>
                </a:lnTo>
                <a:lnTo>
                  <a:pt x="136580" y="155090"/>
                </a:lnTo>
                <a:lnTo>
                  <a:pt x="122252" y="132782"/>
                </a:lnTo>
                <a:lnTo>
                  <a:pt x="107923" y="110688"/>
                </a:lnTo>
                <a:lnTo>
                  <a:pt x="94896" y="87814"/>
                </a:lnTo>
                <a:lnTo>
                  <a:pt x="84620" y="63333"/>
                </a:lnTo>
                <a:lnTo>
                  <a:pt x="82206" y="54187"/>
                </a:lnTo>
                <a:lnTo>
                  <a:pt x="80716" y="44489"/>
                </a:lnTo>
                <a:lnTo>
                  <a:pt x="81154" y="34911"/>
                </a:lnTo>
                <a:lnTo>
                  <a:pt x="84510" y="26058"/>
                </a:lnTo>
                <a:lnTo>
                  <a:pt x="95688" y="21590"/>
                </a:lnTo>
                <a:lnTo>
                  <a:pt x="107830" y="18788"/>
                </a:lnTo>
                <a:lnTo>
                  <a:pt x="145394" y="18788"/>
                </a:lnTo>
                <a:lnTo>
                  <a:pt x="142835" y="14866"/>
                </a:lnTo>
                <a:lnTo>
                  <a:pt x="135350" y="7403"/>
                </a:lnTo>
                <a:lnTo>
                  <a:pt x="125531" y="2690"/>
                </a:lnTo>
                <a:lnTo>
                  <a:pt x="114790" y="0"/>
                </a:lnTo>
                <a:close/>
              </a:path>
              <a:path w="424814" h="478155">
                <a:moveTo>
                  <a:pt x="200588" y="274343"/>
                </a:moveTo>
                <a:lnTo>
                  <a:pt x="174359" y="297483"/>
                </a:lnTo>
                <a:lnTo>
                  <a:pt x="149344" y="322016"/>
                </a:lnTo>
                <a:lnTo>
                  <a:pt x="87243" y="385693"/>
                </a:lnTo>
                <a:lnTo>
                  <a:pt x="74588" y="399803"/>
                </a:lnTo>
                <a:lnTo>
                  <a:pt x="61434" y="413319"/>
                </a:lnTo>
                <a:lnTo>
                  <a:pt x="46791" y="424965"/>
                </a:lnTo>
                <a:lnTo>
                  <a:pt x="76423" y="424965"/>
                </a:lnTo>
                <a:lnTo>
                  <a:pt x="100607" y="399280"/>
                </a:lnTo>
                <a:lnTo>
                  <a:pt x="108259" y="391259"/>
                </a:lnTo>
                <a:lnTo>
                  <a:pt x="137810" y="360727"/>
                </a:lnTo>
                <a:lnTo>
                  <a:pt x="159853" y="338383"/>
                </a:lnTo>
                <a:lnTo>
                  <a:pt x="182229" y="316372"/>
                </a:lnTo>
                <a:lnTo>
                  <a:pt x="205033" y="294790"/>
                </a:lnTo>
                <a:lnTo>
                  <a:pt x="226857" y="294790"/>
                </a:lnTo>
                <a:lnTo>
                  <a:pt x="219721" y="282715"/>
                </a:lnTo>
                <a:lnTo>
                  <a:pt x="200588" y="274343"/>
                </a:lnTo>
                <a:close/>
              </a:path>
              <a:path w="424814" h="478155">
                <a:moveTo>
                  <a:pt x="243167" y="194206"/>
                </a:moveTo>
                <a:lnTo>
                  <a:pt x="215828" y="194206"/>
                </a:lnTo>
                <a:lnTo>
                  <a:pt x="216044" y="200673"/>
                </a:lnTo>
                <a:lnTo>
                  <a:pt x="220035" y="204795"/>
                </a:lnTo>
                <a:lnTo>
                  <a:pt x="225954" y="205940"/>
                </a:lnTo>
                <a:lnTo>
                  <a:pt x="231957" y="203477"/>
                </a:lnTo>
                <a:lnTo>
                  <a:pt x="243167" y="194206"/>
                </a:lnTo>
                <a:close/>
              </a:path>
              <a:path w="424814" h="478155">
                <a:moveTo>
                  <a:pt x="145394" y="18788"/>
                </a:moveTo>
                <a:lnTo>
                  <a:pt x="107830" y="18788"/>
                </a:lnTo>
                <a:lnTo>
                  <a:pt x="119425" y="19843"/>
                </a:lnTo>
                <a:lnTo>
                  <a:pt x="128960" y="26947"/>
                </a:lnTo>
                <a:lnTo>
                  <a:pt x="142067" y="49478"/>
                </a:lnTo>
                <a:lnTo>
                  <a:pt x="153804" y="72699"/>
                </a:lnTo>
                <a:lnTo>
                  <a:pt x="164804" y="96349"/>
                </a:lnTo>
                <a:lnTo>
                  <a:pt x="175696" y="120165"/>
                </a:lnTo>
                <a:lnTo>
                  <a:pt x="184433" y="136550"/>
                </a:lnTo>
                <a:lnTo>
                  <a:pt x="193111" y="152947"/>
                </a:lnTo>
                <a:lnTo>
                  <a:pt x="201146" y="169654"/>
                </a:lnTo>
                <a:lnTo>
                  <a:pt x="207954" y="186967"/>
                </a:lnTo>
                <a:lnTo>
                  <a:pt x="209605" y="190142"/>
                </a:lnTo>
                <a:lnTo>
                  <a:pt x="211637" y="194841"/>
                </a:lnTo>
                <a:lnTo>
                  <a:pt x="215828" y="194206"/>
                </a:lnTo>
                <a:lnTo>
                  <a:pt x="243167" y="194206"/>
                </a:lnTo>
                <a:lnTo>
                  <a:pt x="249347" y="188999"/>
                </a:lnTo>
                <a:lnTo>
                  <a:pt x="219638" y="188999"/>
                </a:lnTo>
                <a:lnTo>
                  <a:pt x="212127" y="164363"/>
                </a:lnTo>
                <a:lnTo>
                  <a:pt x="202128" y="140787"/>
                </a:lnTo>
                <a:lnTo>
                  <a:pt x="191295" y="117473"/>
                </a:lnTo>
                <a:lnTo>
                  <a:pt x="181062" y="93108"/>
                </a:lnTo>
                <a:lnTo>
                  <a:pt x="161103" y="48295"/>
                </a:lnTo>
                <a:lnTo>
                  <a:pt x="148748" y="23925"/>
                </a:lnTo>
                <a:lnTo>
                  <a:pt x="145394" y="18788"/>
                </a:lnTo>
                <a:close/>
              </a:path>
              <a:path w="424814" h="478155">
                <a:moveTo>
                  <a:pt x="388262" y="48506"/>
                </a:moveTo>
                <a:lnTo>
                  <a:pt x="351063" y="74578"/>
                </a:lnTo>
                <a:lnTo>
                  <a:pt x="308653" y="112420"/>
                </a:lnTo>
                <a:lnTo>
                  <a:pt x="288091" y="132103"/>
                </a:lnTo>
                <a:lnTo>
                  <a:pt x="271055" y="146405"/>
                </a:lnTo>
                <a:lnTo>
                  <a:pt x="244546" y="168330"/>
                </a:lnTo>
                <a:lnTo>
                  <a:pt x="219638" y="188999"/>
                </a:lnTo>
                <a:lnTo>
                  <a:pt x="249347" y="188999"/>
                </a:lnTo>
                <a:lnTo>
                  <a:pt x="263532" y="177045"/>
                </a:lnTo>
                <a:lnTo>
                  <a:pt x="274121" y="168298"/>
                </a:lnTo>
                <a:lnTo>
                  <a:pt x="291119" y="154543"/>
                </a:lnTo>
                <a:lnTo>
                  <a:pt x="307332" y="139882"/>
                </a:lnTo>
                <a:lnTo>
                  <a:pt x="339018" y="109751"/>
                </a:lnTo>
                <a:lnTo>
                  <a:pt x="351367" y="99391"/>
                </a:lnTo>
                <a:lnTo>
                  <a:pt x="363608" y="88876"/>
                </a:lnTo>
                <a:lnTo>
                  <a:pt x="375987" y="78466"/>
                </a:lnTo>
                <a:lnTo>
                  <a:pt x="388675" y="68476"/>
                </a:lnTo>
                <a:lnTo>
                  <a:pt x="409573" y="68476"/>
                </a:lnTo>
                <a:lnTo>
                  <a:pt x="408868" y="67333"/>
                </a:lnTo>
                <a:lnTo>
                  <a:pt x="406328" y="60983"/>
                </a:lnTo>
                <a:lnTo>
                  <a:pt x="402899" y="54760"/>
                </a:lnTo>
                <a:lnTo>
                  <a:pt x="396307" y="49109"/>
                </a:lnTo>
                <a:lnTo>
                  <a:pt x="388262" y="48506"/>
                </a:lnTo>
                <a:close/>
              </a:path>
            </a:pathLst>
          </a:custGeom>
          <a:solidFill>
            <a:srgbClr val="093869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96877" y="341406"/>
            <a:ext cx="438154" cy="20418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565801" y="596200"/>
            <a:ext cx="440306" cy="195008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253972" y="1"/>
            <a:ext cx="2639060" cy="1483358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1683582" y="91376"/>
            <a:ext cx="772160" cy="881380"/>
          </a:xfrm>
          <a:custGeom>
            <a:avLst/>
            <a:gdLst/>
            <a:ahLst/>
            <a:cxnLst/>
            <a:rect l="l" t="t" r="r" b="b"/>
            <a:pathLst>
              <a:path w="386079" h="440690">
                <a:moveTo>
                  <a:pt x="87997" y="0"/>
                </a:moveTo>
                <a:lnTo>
                  <a:pt x="75884" y="2801"/>
                </a:lnTo>
                <a:lnTo>
                  <a:pt x="64724" y="7270"/>
                </a:lnTo>
                <a:lnTo>
                  <a:pt x="61350" y="16123"/>
                </a:lnTo>
                <a:lnTo>
                  <a:pt x="60882" y="25701"/>
                </a:lnTo>
                <a:lnTo>
                  <a:pt x="62366" y="35399"/>
                </a:lnTo>
                <a:lnTo>
                  <a:pt x="64851" y="44608"/>
                </a:lnTo>
                <a:lnTo>
                  <a:pt x="75128" y="69026"/>
                </a:lnTo>
                <a:lnTo>
                  <a:pt x="88203" y="91932"/>
                </a:lnTo>
                <a:lnTo>
                  <a:pt x="116794" y="136302"/>
                </a:lnTo>
                <a:lnTo>
                  <a:pt x="144309" y="183022"/>
                </a:lnTo>
                <a:lnTo>
                  <a:pt x="147464" y="190976"/>
                </a:lnTo>
                <a:lnTo>
                  <a:pt x="147667" y="199215"/>
                </a:lnTo>
                <a:lnTo>
                  <a:pt x="143845" y="208311"/>
                </a:lnTo>
                <a:lnTo>
                  <a:pt x="133351" y="222638"/>
                </a:lnTo>
                <a:lnTo>
                  <a:pt x="121429" y="235870"/>
                </a:lnTo>
                <a:lnTo>
                  <a:pt x="108555" y="248245"/>
                </a:lnTo>
                <a:lnTo>
                  <a:pt x="72530" y="279713"/>
                </a:lnTo>
                <a:lnTo>
                  <a:pt x="51357" y="300926"/>
                </a:lnTo>
                <a:lnTo>
                  <a:pt x="31089" y="323044"/>
                </a:lnTo>
                <a:lnTo>
                  <a:pt x="11130" y="345471"/>
                </a:lnTo>
                <a:lnTo>
                  <a:pt x="0" y="363047"/>
                </a:lnTo>
                <a:lnTo>
                  <a:pt x="1716" y="378444"/>
                </a:lnTo>
                <a:lnTo>
                  <a:pt x="12076" y="392531"/>
                </a:lnTo>
                <a:lnTo>
                  <a:pt x="26878" y="406177"/>
                </a:lnTo>
                <a:lnTo>
                  <a:pt x="41521" y="394531"/>
                </a:lnTo>
                <a:lnTo>
                  <a:pt x="54675" y="381015"/>
                </a:lnTo>
                <a:lnTo>
                  <a:pt x="67329" y="366904"/>
                </a:lnTo>
                <a:lnTo>
                  <a:pt x="129430" y="303228"/>
                </a:lnTo>
                <a:lnTo>
                  <a:pt x="154445" y="278695"/>
                </a:lnTo>
                <a:lnTo>
                  <a:pt x="180675" y="255555"/>
                </a:lnTo>
                <a:lnTo>
                  <a:pt x="199808" y="263874"/>
                </a:lnTo>
                <a:lnTo>
                  <a:pt x="217441" y="293719"/>
                </a:lnTo>
                <a:lnTo>
                  <a:pt x="232217" y="328993"/>
                </a:lnTo>
                <a:lnTo>
                  <a:pt x="242778" y="353599"/>
                </a:lnTo>
                <a:lnTo>
                  <a:pt x="250499" y="370625"/>
                </a:lnTo>
                <a:lnTo>
                  <a:pt x="257684" y="387889"/>
                </a:lnTo>
                <a:lnTo>
                  <a:pt x="265227" y="404963"/>
                </a:lnTo>
                <a:lnTo>
                  <a:pt x="274020" y="421417"/>
                </a:lnTo>
                <a:lnTo>
                  <a:pt x="279431" y="430845"/>
                </a:lnTo>
                <a:lnTo>
                  <a:pt x="285688" y="437403"/>
                </a:lnTo>
                <a:lnTo>
                  <a:pt x="293826" y="440509"/>
                </a:lnTo>
                <a:lnTo>
                  <a:pt x="304881" y="439578"/>
                </a:lnTo>
                <a:lnTo>
                  <a:pt x="313580" y="436997"/>
                </a:lnTo>
                <a:lnTo>
                  <a:pt x="319137" y="432736"/>
                </a:lnTo>
                <a:lnTo>
                  <a:pt x="321883" y="426309"/>
                </a:lnTo>
                <a:lnTo>
                  <a:pt x="322153" y="417226"/>
                </a:lnTo>
                <a:lnTo>
                  <a:pt x="320297" y="402474"/>
                </a:lnTo>
                <a:lnTo>
                  <a:pt x="307421" y="360076"/>
                </a:lnTo>
                <a:lnTo>
                  <a:pt x="276917" y="284960"/>
                </a:lnTo>
                <a:lnTo>
                  <a:pt x="266781" y="259873"/>
                </a:lnTo>
                <a:lnTo>
                  <a:pt x="264697" y="245481"/>
                </a:lnTo>
                <a:lnTo>
                  <a:pt x="269924" y="231981"/>
                </a:lnTo>
                <a:lnTo>
                  <a:pt x="279104" y="219600"/>
                </a:lnTo>
                <a:lnTo>
                  <a:pt x="306990" y="188182"/>
                </a:lnTo>
                <a:lnTo>
                  <a:pt x="323661" y="166846"/>
                </a:lnTo>
                <a:lnTo>
                  <a:pt x="339832" y="145129"/>
                </a:lnTo>
                <a:lnTo>
                  <a:pt x="356443" y="123602"/>
                </a:lnTo>
                <a:lnTo>
                  <a:pt x="371667" y="104521"/>
                </a:lnTo>
                <a:lnTo>
                  <a:pt x="378928" y="94849"/>
                </a:lnTo>
                <a:lnTo>
                  <a:pt x="385653" y="84867"/>
                </a:lnTo>
                <a:lnTo>
                  <a:pt x="383105" y="75620"/>
                </a:lnTo>
                <a:lnTo>
                  <a:pt x="378414" y="66992"/>
                </a:lnTo>
                <a:lnTo>
                  <a:pt x="373151" y="58507"/>
                </a:lnTo>
                <a:lnTo>
                  <a:pt x="368889" y="49688"/>
                </a:lnTo>
                <a:lnTo>
                  <a:pt x="356183" y="59691"/>
                </a:lnTo>
                <a:lnTo>
                  <a:pt x="319232" y="90963"/>
                </a:lnTo>
                <a:lnTo>
                  <a:pt x="287561" y="121142"/>
                </a:lnTo>
                <a:lnTo>
                  <a:pt x="271387" y="135772"/>
                </a:lnTo>
                <a:lnTo>
                  <a:pt x="243800" y="158204"/>
                </a:lnTo>
                <a:lnTo>
                  <a:pt x="212171" y="184689"/>
                </a:lnTo>
                <a:lnTo>
                  <a:pt x="206168" y="187152"/>
                </a:lnTo>
                <a:lnTo>
                  <a:pt x="200249" y="186007"/>
                </a:lnTo>
                <a:lnTo>
                  <a:pt x="196258" y="181885"/>
                </a:lnTo>
                <a:lnTo>
                  <a:pt x="196042" y="175418"/>
                </a:lnTo>
                <a:lnTo>
                  <a:pt x="191851" y="176053"/>
                </a:lnTo>
                <a:lnTo>
                  <a:pt x="189819" y="171354"/>
                </a:lnTo>
                <a:lnTo>
                  <a:pt x="188168" y="168179"/>
                </a:lnTo>
                <a:lnTo>
                  <a:pt x="181377" y="150866"/>
                </a:lnTo>
                <a:lnTo>
                  <a:pt x="173372" y="134159"/>
                </a:lnTo>
                <a:lnTo>
                  <a:pt x="155910" y="101377"/>
                </a:lnTo>
                <a:lnTo>
                  <a:pt x="134018" y="53911"/>
                </a:lnTo>
                <a:lnTo>
                  <a:pt x="122281" y="30690"/>
                </a:lnTo>
                <a:lnTo>
                  <a:pt x="109174" y="8159"/>
                </a:lnTo>
                <a:lnTo>
                  <a:pt x="99585" y="1055"/>
                </a:lnTo>
                <a:lnTo>
                  <a:pt x="87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24" name="bg 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623867" y="374904"/>
            <a:ext cx="373566" cy="133096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12593296" y="634491"/>
            <a:ext cx="375920" cy="118110"/>
          </a:xfrm>
          <a:custGeom>
            <a:avLst/>
            <a:gdLst/>
            <a:ahLst/>
            <a:cxnLst/>
            <a:rect l="l" t="t" r="r" b="b"/>
            <a:pathLst>
              <a:path w="187960" h="59054">
                <a:moveTo>
                  <a:pt x="4837" y="0"/>
                </a:moveTo>
                <a:lnTo>
                  <a:pt x="3567" y="1269"/>
                </a:lnTo>
                <a:lnTo>
                  <a:pt x="1916" y="2031"/>
                </a:lnTo>
                <a:lnTo>
                  <a:pt x="138" y="2286"/>
                </a:lnTo>
                <a:lnTo>
                  <a:pt x="0" y="25592"/>
                </a:lnTo>
                <a:lnTo>
                  <a:pt x="4171" y="38433"/>
                </a:lnTo>
                <a:lnTo>
                  <a:pt x="16105" y="44630"/>
                </a:lnTo>
                <a:lnTo>
                  <a:pt x="39254" y="48005"/>
                </a:lnTo>
                <a:lnTo>
                  <a:pt x="73455" y="51694"/>
                </a:lnTo>
                <a:lnTo>
                  <a:pt x="107882" y="55895"/>
                </a:lnTo>
                <a:lnTo>
                  <a:pt x="142285" y="58882"/>
                </a:lnTo>
                <a:lnTo>
                  <a:pt x="176414" y="58927"/>
                </a:lnTo>
                <a:lnTo>
                  <a:pt x="180818" y="51149"/>
                </a:lnTo>
                <a:lnTo>
                  <a:pt x="183828" y="42703"/>
                </a:lnTo>
                <a:lnTo>
                  <a:pt x="185862" y="33924"/>
                </a:lnTo>
                <a:lnTo>
                  <a:pt x="187336" y="25145"/>
                </a:lnTo>
                <a:lnTo>
                  <a:pt x="165570" y="18319"/>
                </a:lnTo>
                <a:lnTo>
                  <a:pt x="142934" y="15112"/>
                </a:lnTo>
                <a:lnTo>
                  <a:pt x="119989" y="13430"/>
                </a:lnTo>
                <a:lnTo>
                  <a:pt x="97293" y="11175"/>
                </a:lnTo>
                <a:lnTo>
                  <a:pt x="74167" y="8393"/>
                </a:lnTo>
                <a:lnTo>
                  <a:pt x="27963" y="2067"/>
                </a:lnTo>
                <a:lnTo>
                  <a:pt x="48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58623" y="3838895"/>
            <a:ext cx="17370754" cy="747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1"/>
            <a:ext cx="12801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881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4772" y="726948"/>
            <a:ext cx="15087600" cy="241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Rockwell"/>
              <a:buNone/>
              <a:defRPr sz="5400" b="0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04772" y="3182112"/>
            <a:ext cx="15087600" cy="607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149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14959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11946636" y="9409177"/>
            <a:ext cx="4910328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50" b="0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632204" y="9409177"/>
            <a:ext cx="9491472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50" b="0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grpSp>
        <p:nvGrpSpPr>
          <p:cNvPr id="10" name="Google Shape;10;p1"/>
          <p:cNvGrpSpPr/>
          <p:nvPr/>
        </p:nvGrpSpPr>
        <p:grpSpPr>
          <a:xfrm>
            <a:off x="17102588" y="9344522"/>
            <a:ext cx="685800" cy="685800"/>
            <a:chOff x="11361456" y="6195813"/>
            <a:chExt cx="548640" cy="548640"/>
          </a:xfrm>
        </p:grpSpPr>
        <p:sp>
          <p:nvSpPr>
            <p:cNvPr id="11" name="Google Shape;11;p1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16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16966692" y="9409177"/>
            <a:ext cx="96012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66976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udn.com/news/story/6925/7768018?from=udn-catelistnews_ch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ggs.hc.edu.tw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4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c.edu.tw/apply113/system/ColQry_vforStu113apply_GF84ad9zx/html/113_013502.htm?v=1.0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hyperlink" Target="https://www.ttvs.ntct.edu.tw/ischool/publish_page/192/" TargetMode="External"/><Relationship Id="rId4" Type="http://schemas.openxmlformats.org/officeDocument/2006/relationships/hyperlink" Target="https://ep.sggs.hc.edu.tw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svg"/><Relationship Id="rId18" Type="http://schemas.openxmlformats.org/officeDocument/2006/relationships/image" Target="../media/image123.png"/><Relationship Id="rId26" Type="http://schemas.openxmlformats.org/officeDocument/2006/relationships/image" Target="../media/image131.png"/><Relationship Id="rId3" Type="http://schemas.openxmlformats.org/officeDocument/2006/relationships/image" Target="../media/image21.svg"/><Relationship Id="rId21" Type="http://schemas.openxmlformats.org/officeDocument/2006/relationships/image" Target="../media/image126.svg"/><Relationship Id="rId7" Type="http://schemas.openxmlformats.org/officeDocument/2006/relationships/image" Target="../media/image15.svg"/><Relationship Id="rId12" Type="http://schemas.openxmlformats.org/officeDocument/2006/relationships/image" Target="../media/image16.png"/><Relationship Id="rId17" Type="http://schemas.openxmlformats.org/officeDocument/2006/relationships/image" Target="../media/image122.svg"/><Relationship Id="rId25" Type="http://schemas.openxmlformats.org/officeDocument/2006/relationships/image" Target="../media/image130.svg"/><Relationship Id="rId33" Type="http://schemas.openxmlformats.org/officeDocument/2006/relationships/image" Target="../media/image138.svg"/><Relationship Id="rId2" Type="http://schemas.openxmlformats.org/officeDocument/2006/relationships/image" Target="../media/image20.png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29" Type="http://schemas.openxmlformats.org/officeDocument/2006/relationships/image" Target="../media/image1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18.svg"/><Relationship Id="rId24" Type="http://schemas.openxmlformats.org/officeDocument/2006/relationships/image" Target="../media/image129.png"/><Relationship Id="rId32" Type="http://schemas.openxmlformats.org/officeDocument/2006/relationships/image" Target="../media/image137.png"/><Relationship Id="rId5" Type="http://schemas.openxmlformats.org/officeDocument/2006/relationships/image" Target="../media/image13.svg"/><Relationship Id="rId15" Type="http://schemas.openxmlformats.org/officeDocument/2006/relationships/image" Target="../media/image120.svg"/><Relationship Id="rId23" Type="http://schemas.openxmlformats.org/officeDocument/2006/relationships/image" Target="../media/image128.svg"/><Relationship Id="rId28" Type="http://schemas.openxmlformats.org/officeDocument/2006/relationships/image" Target="../media/image133.png"/><Relationship Id="rId10" Type="http://schemas.openxmlformats.org/officeDocument/2006/relationships/image" Target="../media/image117.png"/><Relationship Id="rId19" Type="http://schemas.openxmlformats.org/officeDocument/2006/relationships/image" Target="../media/image124.svg"/><Relationship Id="rId31" Type="http://schemas.openxmlformats.org/officeDocument/2006/relationships/image" Target="../media/image136.svg"/><Relationship Id="rId4" Type="http://schemas.openxmlformats.org/officeDocument/2006/relationships/image" Target="../media/image12.png"/><Relationship Id="rId9" Type="http://schemas.openxmlformats.org/officeDocument/2006/relationships/image" Target="../media/image19.svg"/><Relationship Id="rId14" Type="http://schemas.openxmlformats.org/officeDocument/2006/relationships/image" Target="../media/image119.png"/><Relationship Id="rId22" Type="http://schemas.openxmlformats.org/officeDocument/2006/relationships/image" Target="../media/image127.png"/><Relationship Id="rId27" Type="http://schemas.openxmlformats.org/officeDocument/2006/relationships/image" Target="../media/image132.svg"/><Relationship Id="rId30" Type="http://schemas.openxmlformats.org/officeDocument/2006/relationships/image" Target="../media/image135.png"/><Relationship Id="rId8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svg"/><Relationship Id="rId18" Type="http://schemas.openxmlformats.org/officeDocument/2006/relationships/image" Target="../media/image123.png"/><Relationship Id="rId26" Type="http://schemas.openxmlformats.org/officeDocument/2006/relationships/image" Target="../media/image131.png"/><Relationship Id="rId3" Type="http://schemas.openxmlformats.org/officeDocument/2006/relationships/image" Target="../media/image21.svg"/><Relationship Id="rId21" Type="http://schemas.openxmlformats.org/officeDocument/2006/relationships/image" Target="../media/image126.svg"/><Relationship Id="rId7" Type="http://schemas.openxmlformats.org/officeDocument/2006/relationships/image" Target="../media/image15.svg"/><Relationship Id="rId12" Type="http://schemas.openxmlformats.org/officeDocument/2006/relationships/image" Target="../media/image16.png"/><Relationship Id="rId17" Type="http://schemas.openxmlformats.org/officeDocument/2006/relationships/image" Target="../media/image122.svg"/><Relationship Id="rId25" Type="http://schemas.openxmlformats.org/officeDocument/2006/relationships/image" Target="../media/image130.svg"/><Relationship Id="rId33" Type="http://schemas.openxmlformats.org/officeDocument/2006/relationships/image" Target="../media/image138.svg"/><Relationship Id="rId2" Type="http://schemas.openxmlformats.org/officeDocument/2006/relationships/image" Target="../media/image20.png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29" Type="http://schemas.openxmlformats.org/officeDocument/2006/relationships/image" Target="../media/image1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18.svg"/><Relationship Id="rId24" Type="http://schemas.openxmlformats.org/officeDocument/2006/relationships/image" Target="../media/image129.png"/><Relationship Id="rId32" Type="http://schemas.openxmlformats.org/officeDocument/2006/relationships/image" Target="../media/image137.png"/><Relationship Id="rId5" Type="http://schemas.openxmlformats.org/officeDocument/2006/relationships/image" Target="../media/image13.svg"/><Relationship Id="rId15" Type="http://schemas.openxmlformats.org/officeDocument/2006/relationships/image" Target="../media/image120.svg"/><Relationship Id="rId23" Type="http://schemas.openxmlformats.org/officeDocument/2006/relationships/image" Target="../media/image128.svg"/><Relationship Id="rId28" Type="http://schemas.openxmlformats.org/officeDocument/2006/relationships/image" Target="../media/image133.png"/><Relationship Id="rId10" Type="http://schemas.openxmlformats.org/officeDocument/2006/relationships/image" Target="../media/image117.png"/><Relationship Id="rId19" Type="http://schemas.openxmlformats.org/officeDocument/2006/relationships/image" Target="../media/image124.svg"/><Relationship Id="rId31" Type="http://schemas.openxmlformats.org/officeDocument/2006/relationships/image" Target="../media/image136.svg"/><Relationship Id="rId4" Type="http://schemas.openxmlformats.org/officeDocument/2006/relationships/image" Target="../media/image12.png"/><Relationship Id="rId9" Type="http://schemas.openxmlformats.org/officeDocument/2006/relationships/image" Target="../media/image19.svg"/><Relationship Id="rId14" Type="http://schemas.openxmlformats.org/officeDocument/2006/relationships/image" Target="../media/image119.png"/><Relationship Id="rId22" Type="http://schemas.openxmlformats.org/officeDocument/2006/relationships/image" Target="../media/image127.png"/><Relationship Id="rId27" Type="http://schemas.openxmlformats.org/officeDocument/2006/relationships/image" Target="../media/image132.svg"/><Relationship Id="rId30" Type="http://schemas.openxmlformats.org/officeDocument/2006/relationships/image" Target="../media/image135.png"/><Relationship Id="rId8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svg"/><Relationship Id="rId18" Type="http://schemas.openxmlformats.org/officeDocument/2006/relationships/image" Target="../media/image123.png"/><Relationship Id="rId26" Type="http://schemas.openxmlformats.org/officeDocument/2006/relationships/image" Target="../media/image131.png"/><Relationship Id="rId3" Type="http://schemas.openxmlformats.org/officeDocument/2006/relationships/image" Target="../media/image21.svg"/><Relationship Id="rId21" Type="http://schemas.openxmlformats.org/officeDocument/2006/relationships/image" Target="../media/image126.svg"/><Relationship Id="rId7" Type="http://schemas.openxmlformats.org/officeDocument/2006/relationships/image" Target="../media/image15.svg"/><Relationship Id="rId12" Type="http://schemas.openxmlformats.org/officeDocument/2006/relationships/image" Target="../media/image16.png"/><Relationship Id="rId17" Type="http://schemas.openxmlformats.org/officeDocument/2006/relationships/image" Target="../media/image122.svg"/><Relationship Id="rId25" Type="http://schemas.openxmlformats.org/officeDocument/2006/relationships/image" Target="../media/image130.svg"/><Relationship Id="rId33" Type="http://schemas.openxmlformats.org/officeDocument/2006/relationships/image" Target="../media/image138.svg"/><Relationship Id="rId2" Type="http://schemas.openxmlformats.org/officeDocument/2006/relationships/image" Target="../media/image20.png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29" Type="http://schemas.openxmlformats.org/officeDocument/2006/relationships/image" Target="../media/image1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18.svg"/><Relationship Id="rId24" Type="http://schemas.openxmlformats.org/officeDocument/2006/relationships/image" Target="../media/image129.png"/><Relationship Id="rId32" Type="http://schemas.openxmlformats.org/officeDocument/2006/relationships/image" Target="../media/image137.png"/><Relationship Id="rId5" Type="http://schemas.openxmlformats.org/officeDocument/2006/relationships/image" Target="../media/image13.svg"/><Relationship Id="rId15" Type="http://schemas.openxmlformats.org/officeDocument/2006/relationships/image" Target="../media/image120.svg"/><Relationship Id="rId23" Type="http://schemas.openxmlformats.org/officeDocument/2006/relationships/image" Target="../media/image128.svg"/><Relationship Id="rId28" Type="http://schemas.openxmlformats.org/officeDocument/2006/relationships/image" Target="../media/image133.png"/><Relationship Id="rId10" Type="http://schemas.openxmlformats.org/officeDocument/2006/relationships/image" Target="../media/image117.png"/><Relationship Id="rId19" Type="http://schemas.openxmlformats.org/officeDocument/2006/relationships/image" Target="../media/image124.svg"/><Relationship Id="rId31" Type="http://schemas.openxmlformats.org/officeDocument/2006/relationships/image" Target="../media/image136.svg"/><Relationship Id="rId4" Type="http://schemas.openxmlformats.org/officeDocument/2006/relationships/image" Target="../media/image12.png"/><Relationship Id="rId9" Type="http://schemas.openxmlformats.org/officeDocument/2006/relationships/image" Target="../media/image19.svg"/><Relationship Id="rId14" Type="http://schemas.openxmlformats.org/officeDocument/2006/relationships/image" Target="../media/image119.png"/><Relationship Id="rId22" Type="http://schemas.openxmlformats.org/officeDocument/2006/relationships/image" Target="../media/image127.png"/><Relationship Id="rId27" Type="http://schemas.openxmlformats.org/officeDocument/2006/relationships/image" Target="../media/image132.svg"/><Relationship Id="rId30" Type="http://schemas.openxmlformats.org/officeDocument/2006/relationships/image" Target="../media/image135.png"/><Relationship Id="rId8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4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35275" y="220869"/>
            <a:ext cx="6833690" cy="9845262"/>
            <a:chOff x="0" y="0"/>
            <a:chExt cx="3269324" cy="47100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9324" cy="4710099"/>
            </a:xfrm>
            <a:custGeom>
              <a:avLst/>
              <a:gdLst/>
              <a:ahLst/>
              <a:cxnLst/>
              <a:rect l="l" t="t" r="r" b="b"/>
              <a:pathLst>
                <a:path w="3269324" h="4710099">
                  <a:moveTo>
                    <a:pt x="0" y="0"/>
                  </a:moveTo>
                  <a:lnTo>
                    <a:pt x="3269324" y="0"/>
                  </a:lnTo>
                  <a:lnTo>
                    <a:pt x="3269324" y="4710099"/>
                  </a:lnTo>
                  <a:lnTo>
                    <a:pt x="0" y="4710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19035" y="220869"/>
            <a:ext cx="10350284" cy="4582430"/>
            <a:chOff x="0" y="0"/>
            <a:chExt cx="4951707" cy="21922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51707" cy="2192293"/>
            </a:xfrm>
            <a:custGeom>
              <a:avLst/>
              <a:gdLst/>
              <a:ahLst/>
              <a:cxnLst/>
              <a:rect l="l" t="t" r="r" b="b"/>
              <a:pathLst>
                <a:path w="4951707" h="2192293">
                  <a:moveTo>
                    <a:pt x="0" y="0"/>
                  </a:moveTo>
                  <a:lnTo>
                    <a:pt x="4951707" y="0"/>
                  </a:lnTo>
                  <a:lnTo>
                    <a:pt x="4951707" y="2192293"/>
                  </a:lnTo>
                  <a:lnTo>
                    <a:pt x="0" y="21922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8714" y="5193279"/>
            <a:ext cx="10190925" cy="4671312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51006" y="790773"/>
            <a:ext cx="10686339" cy="3463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000000"/>
                </a:solidFill>
                <a:latin typeface="王漢宗特黑體"/>
              </a:rPr>
              <a:t>11</a:t>
            </a:r>
            <a:r>
              <a:rPr lang="en-US" altLang="zh-TW" sz="9999" dirty="0">
                <a:solidFill>
                  <a:srgbClr val="000000"/>
                </a:solidFill>
                <a:latin typeface="王漢宗特黑體"/>
              </a:rPr>
              <a:t>2</a:t>
            </a:r>
            <a:r>
              <a:rPr lang="en-US" sz="9999" dirty="0">
                <a:solidFill>
                  <a:srgbClr val="000000"/>
                </a:solidFill>
                <a:latin typeface="王漢宗特黑體"/>
              </a:rPr>
              <a:t>-2 </a:t>
            </a:r>
            <a:r>
              <a:rPr lang="en-US" sz="9999" dirty="0" err="1">
                <a:solidFill>
                  <a:srgbClr val="000000"/>
                </a:solidFill>
                <a:latin typeface="王漢宗特黑體"/>
              </a:rPr>
              <a:t>學習歷程</a:t>
            </a:r>
            <a:endParaRPr lang="en-US" sz="9999" dirty="0">
              <a:solidFill>
                <a:srgbClr val="000000"/>
              </a:solidFill>
              <a:latin typeface="王漢宗特黑體"/>
            </a:endParaRPr>
          </a:p>
          <a:p>
            <a:pPr algn="ctr">
              <a:lnSpc>
                <a:spcPts val="13999"/>
              </a:lnSpc>
            </a:pPr>
            <a:r>
              <a:rPr lang="zh-TW" altLang="en-US" sz="8000" dirty="0">
                <a:solidFill>
                  <a:srgbClr val="7030A0"/>
                </a:solidFill>
                <a:ea typeface="王漢宗特黑體"/>
              </a:rPr>
              <a:t>學生</a:t>
            </a:r>
            <a:r>
              <a:rPr lang="zh-TW" altLang="en-US" sz="8000" dirty="0">
                <a:solidFill>
                  <a:srgbClr val="000000"/>
                </a:solidFill>
                <a:ea typeface="王漢宗特黑體"/>
              </a:rPr>
              <a:t>與</a:t>
            </a:r>
            <a:r>
              <a:rPr lang="zh-TW" altLang="en-US" sz="8000" dirty="0">
                <a:solidFill>
                  <a:srgbClr val="7030A0"/>
                </a:solidFill>
                <a:ea typeface="王漢宗特黑體"/>
              </a:rPr>
              <a:t>家長</a:t>
            </a:r>
            <a:r>
              <a:rPr lang="zh-TW" altLang="en-US" sz="8000" dirty="0">
                <a:solidFill>
                  <a:srgbClr val="000000"/>
                </a:solidFill>
                <a:ea typeface="王漢宗特黑體"/>
              </a:rPr>
              <a:t>重要事務</a:t>
            </a:r>
            <a:endParaRPr lang="en-US" sz="8000" dirty="0">
              <a:solidFill>
                <a:srgbClr val="000000"/>
              </a:solidFill>
              <a:ea typeface="王漢宗特黑體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17920" y="8521311"/>
            <a:ext cx="9999865" cy="1127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49"/>
              </a:lnSpc>
            </a:pPr>
            <a:r>
              <a:rPr lang="en-US" sz="6749" dirty="0" err="1">
                <a:solidFill>
                  <a:srgbClr val="000000"/>
                </a:solidFill>
                <a:ea typeface="王漢宗特黑體"/>
              </a:rPr>
              <a:t>報告者:陳念雯</a:t>
            </a:r>
            <a:r>
              <a:rPr lang="en-US" sz="6749" dirty="0">
                <a:solidFill>
                  <a:srgbClr val="000000"/>
                </a:solidFill>
                <a:ea typeface="王漢宗特黑體"/>
              </a:rPr>
              <a:t> 113.02.</a:t>
            </a:r>
            <a:r>
              <a:rPr lang="en-US" altLang="zh-TW" sz="6749" dirty="0">
                <a:solidFill>
                  <a:srgbClr val="000000"/>
                </a:solidFill>
                <a:ea typeface="王漢宗特黑體"/>
              </a:rPr>
              <a:t>26</a:t>
            </a:r>
            <a:endParaRPr lang="en-US" sz="6749" dirty="0">
              <a:solidFill>
                <a:srgbClr val="000000"/>
              </a:solidFill>
              <a:ea typeface="王漢宗特黑體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9121"/>
          <a:stretch/>
        </p:blipFill>
        <p:spPr>
          <a:xfrm>
            <a:off x="11135275" y="5850373"/>
            <a:ext cx="6833690" cy="4215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4C013B-C315-4E01-6335-B6ECB602BE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35786" y="3245937"/>
            <a:ext cx="4872912" cy="1023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0B7C05-E5E1-9A17-719B-71746CD3FF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3773" y="4160933"/>
            <a:ext cx="4872912" cy="102331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B499C01-3C92-9DB5-405A-920795394C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815314" y="4977613"/>
            <a:ext cx="5266978" cy="1023311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7C68F945-A32C-557F-34A0-BB21EFC51D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102326" y="225691"/>
            <a:ext cx="4872912" cy="1023311"/>
          </a:xfrm>
          <a:prstGeom prst="rect">
            <a:avLst/>
          </a:pr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282CEDCD-D8A5-8863-63C3-0BF972A9CD05}"/>
              </a:ext>
            </a:extLst>
          </p:cNvPr>
          <p:cNvSpPr txBox="1"/>
          <p:nvPr/>
        </p:nvSpPr>
        <p:spPr>
          <a:xfrm>
            <a:off x="11296769" y="4144145"/>
            <a:ext cx="4280958" cy="75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4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11</a:t>
            </a:r>
            <a:r>
              <a:rPr kumimoji="0" lang="en-US" altLang="zh-TW" sz="4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sz="4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-</a:t>
            </a:r>
            <a:r>
              <a:rPr lang="en-US" sz="4580" dirty="0">
                <a:solidFill>
                  <a:srgbClr val="000000"/>
                </a:solidFill>
                <a:latin typeface="王漢宗特黑體"/>
              </a:rPr>
              <a:t>2</a:t>
            </a:r>
            <a:r>
              <a:rPr kumimoji="0" lang="en-US" sz="458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強化重點</a:t>
            </a:r>
            <a:endParaRPr kumimoji="0" lang="en-US" sz="458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/>
              <a:ea typeface="+mn-ea"/>
              <a:cs typeface="+mn-cs"/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AFC72399-E468-D2AD-3352-50E073F5FDD9}"/>
              </a:ext>
            </a:extLst>
          </p:cNvPr>
          <p:cNvSpPr txBox="1"/>
          <p:nvPr/>
        </p:nvSpPr>
        <p:spPr>
          <a:xfrm>
            <a:off x="13037264" y="5012318"/>
            <a:ext cx="4852022" cy="722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4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11</a:t>
            </a:r>
            <a:r>
              <a:rPr lang="en-US" sz="3500" dirty="0">
                <a:solidFill>
                  <a:srgbClr val="000000"/>
                </a:solidFill>
                <a:latin typeface="王漢宗特黑體" panose="02020500000000000000" charset="-120"/>
                <a:ea typeface="王漢宗特黑體" panose="02020500000000000000" charset="-120"/>
              </a:rPr>
              <a:t>3</a:t>
            </a:r>
            <a:r>
              <a:rPr kumimoji="0" lang="zh-TW" alt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學年升學資訊分享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n-cs"/>
            </a:endParaRP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D5BB58D0-7D17-6A0C-1C40-56C702B36FB4}"/>
              </a:ext>
            </a:extLst>
          </p:cNvPr>
          <p:cNvSpPr txBox="1"/>
          <p:nvPr/>
        </p:nvSpPr>
        <p:spPr>
          <a:xfrm>
            <a:off x="11057810" y="342900"/>
            <a:ext cx="4637676" cy="692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學習歷程必知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n-cs"/>
            </a:endParaRP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7CE947F0-42D9-0651-F2E4-2273EA1B66F6}"/>
              </a:ext>
            </a:extLst>
          </p:cNvPr>
          <p:cNvSpPr txBox="1"/>
          <p:nvPr/>
        </p:nvSpPr>
        <p:spPr>
          <a:xfrm>
            <a:off x="13538782" y="3229977"/>
            <a:ext cx="4280958" cy="75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4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11</a:t>
            </a:r>
            <a:r>
              <a:rPr kumimoji="0" lang="en-US" altLang="zh-TW" sz="4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sz="4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-</a:t>
            </a:r>
            <a:r>
              <a:rPr kumimoji="0" lang="en-US" sz="458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2研習辦理</a:t>
            </a:r>
            <a:endParaRPr kumimoji="0" lang="en-US" sz="458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/>
              <a:ea typeface="+mn-ea"/>
              <a:cs typeface="+mn-cs"/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4D5BE2C0-E3DE-BA01-EF44-E24EA842846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005374" y="2236250"/>
            <a:ext cx="5080954" cy="1067000"/>
          </a:xfrm>
          <a:prstGeom prst="rect">
            <a:avLst/>
          </a:prstGeom>
        </p:spPr>
      </p:pic>
      <p:sp>
        <p:nvSpPr>
          <p:cNvPr id="28" name="TextBox 15">
            <a:extLst>
              <a:ext uri="{FF2B5EF4-FFF2-40B4-BE49-F238E27FC236}">
                <a16:creationId xmlns:a16="http://schemas.microsoft.com/office/drawing/2014/main" id="{E0AFDB43-DFEB-2BF2-114D-AACFAD6F006B}"/>
              </a:ext>
            </a:extLst>
          </p:cNvPr>
          <p:cNvSpPr txBox="1"/>
          <p:nvPr/>
        </p:nvSpPr>
        <p:spPr>
          <a:xfrm>
            <a:off x="11146408" y="2271231"/>
            <a:ext cx="4872912" cy="75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4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11</a:t>
            </a:r>
            <a:r>
              <a:rPr kumimoji="0" lang="en-US" altLang="zh-TW" sz="4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sz="4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-</a:t>
            </a:r>
            <a:r>
              <a:rPr kumimoji="0" lang="en-US" altLang="zh-TW" sz="458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sz="458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工作行事曆</a:t>
            </a:r>
            <a:endParaRPr kumimoji="0" lang="en-US" sz="458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/>
              <a:ea typeface="+mn-ea"/>
              <a:cs typeface="+mn-cs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F3DDED5A-95CB-5835-2E43-BAC71B1727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32295" y="1181100"/>
            <a:ext cx="5227105" cy="1097691"/>
          </a:xfrm>
          <a:prstGeom prst="rect">
            <a:avLst/>
          </a:prstGeom>
        </p:spPr>
      </p:pic>
      <p:sp>
        <p:nvSpPr>
          <p:cNvPr id="31" name="TextBox 23">
            <a:extLst>
              <a:ext uri="{FF2B5EF4-FFF2-40B4-BE49-F238E27FC236}">
                <a16:creationId xmlns:a16="http://schemas.microsoft.com/office/drawing/2014/main" id="{BE40B5FF-DBA7-6BC3-0C9E-EE2750377634}"/>
              </a:ext>
            </a:extLst>
          </p:cNvPr>
          <p:cNvSpPr txBox="1"/>
          <p:nvPr/>
        </p:nvSpPr>
        <p:spPr>
          <a:xfrm>
            <a:off x="13127009" y="1345078"/>
            <a:ext cx="4637676" cy="692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108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課綱看什麼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7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335B74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6134100"/>
            <a:ext cx="2405262" cy="260847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8690" y="1409700"/>
            <a:ext cx="1341425" cy="277367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82941" y="952500"/>
            <a:ext cx="13632180" cy="8207375"/>
          </a:xfrm>
          <a:prstGeom prst="rect">
            <a:avLst/>
          </a:prstGeom>
        </p:spPr>
        <p:txBody>
          <a:bodyPr spcFirstLastPara="1" vert="horz" wrap="square" lIns="0" tIns="25400" rIns="0" bIns="0" rtlCol="0" anchor="ctr" anchorCtr="0">
            <a:spAutoFit/>
          </a:bodyPr>
          <a:lstStyle/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lang="zh-TW" altLang="en-US" sz="10000" spc="-10" dirty="0">
                <a:solidFill>
                  <a:srgbClr val="99FFCC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一．資料準備引導</a:t>
            </a:r>
            <a:br>
              <a:rPr lang="en-US" altLang="zh-TW" sz="9600" u="heavy" spc="-1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u="heavy" spc="-1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招生委員會原則</a:t>
            </a:r>
            <a:r>
              <a:rPr lang="zh-TW" altLang="en-US" spc="-1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「三重二不」</a:t>
            </a:r>
            <a:br>
              <a:rPr lang="en-US" altLang="zh-TW" sz="9600" spc="-1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000" spc="-10" dirty="0">
                <a:solidFill>
                  <a:srgbClr val="FFCC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１．重視學生基本素養所展現的</a:t>
            </a:r>
            <a:r>
              <a:rPr lang="zh-TW" altLang="en-US" sz="5000" u="sng" spc="-10" dirty="0">
                <a:solidFill>
                  <a:srgbClr val="FFCC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核心能力</a:t>
            </a:r>
            <a:br>
              <a:rPr lang="en-US" altLang="zh-TW" sz="5000" spc="-10" dirty="0">
                <a:solidFill>
                  <a:srgbClr val="FFCC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000" spc="-10" dirty="0">
                <a:solidFill>
                  <a:srgbClr val="FFCC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２．重視學生在</a:t>
            </a:r>
            <a:r>
              <a:rPr lang="zh-TW" altLang="en-US" sz="5000" u="sng" spc="-10" dirty="0">
                <a:solidFill>
                  <a:srgbClr val="FFCC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校內的學習活動</a:t>
            </a:r>
            <a:br>
              <a:rPr lang="en-US" altLang="zh-TW" sz="5000" spc="-10" dirty="0">
                <a:solidFill>
                  <a:srgbClr val="FFCC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000" spc="-10" dirty="0">
                <a:solidFill>
                  <a:srgbClr val="FFCC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３．重視資料</a:t>
            </a:r>
            <a:r>
              <a:rPr lang="zh-TW" altLang="en-US" sz="5000" u="sng" spc="-10" dirty="0">
                <a:solidFill>
                  <a:srgbClr val="FFCC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真實性</a:t>
            </a:r>
            <a:r>
              <a:rPr lang="zh-TW" altLang="en-US" sz="5000" spc="-10" dirty="0">
                <a:solidFill>
                  <a:srgbClr val="FFCC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及學生</a:t>
            </a:r>
            <a:r>
              <a:rPr lang="zh-TW" altLang="en-US" sz="5000" u="sng" spc="-10" dirty="0">
                <a:solidFill>
                  <a:srgbClr val="FFCC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自主準備</a:t>
            </a:r>
            <a:br>
              <a:rPr lang="en-US" altLang="zh-TW" sz="5000" spc="-10" dirty="0">
                <a:solidFill>
                  <a:srgbClr val="FFCC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000" spc="-10" dirty="0">
                <a:solidFill>
                  <a:srgbClr val="CCFF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４．不是學系所列的所有項次都要具備，</a:t>
            </a:r>
            <a:br>
              <a:rPr lang="en-US" altLang="zh-TW" sz="5000" spc="-10" dirty="0">
                <a:solidFill>
                  <a:srgbClr val="CCFF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000" spc="-10" dirty="0">
                <a:solidFill>
                  <a:srgbClr val="CCFF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大學重視</a:t>
            </a:r>
            <a:r>
              <a:rPr lang="zh-TW" altLang="en-US" sz="5000" u="sng" spc="-10" dirty="0">
                <a:solidFill>
                  <a:srgbClr val="CCFF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多面向的參採</a:t>
            </a:r>
            <a:br>
              <a:rPr lang="en-US" altLang="zh-TW" sz="5000" spc="-10" dirty="0">
                <a:solidFill>
                  <a:srgbClr val="CCFF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000" spc="-10" dirty="0">
                <a:solidFill>
                  <a:srgbClr val="CCFF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５．不是以量取勝，大學</a:t>
            </a:r>
            <a:r>
              <a:rPr lang="zh-TW" altLang="en-US" sz="5000" u="sng" spc="-10" dirty="0">
                <a:solidFill>
                  <a:srgbClr val="CCFF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重視</a:t>
            </a:r>
            <a:r>
              <a:rPr lang="zh-TW" altLang="en-US" sz="5000" spc="-10" dirty="0">
                <a:solidFill>
                  <a:srgbClr val="CCFF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sz="5000" u="sng" spc="-10" dirty="0">
                <a:solidFill>
                  <a:srgbClr val="CCFF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br>
              <a:rPr lang="en-US" altLang="zh-TW" sz="5000" spc="-10" dirty="0">
                <a:solidFill>
                  <a:srgbClr val="CCFF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000" spc="-10" dirty="0">
                <a:solidFill>
                  <a:srgbClr val="CCFF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r>
              <a:rPr lang="zh-TW" altLang="en-US" sz="5000" u="sng" spc="-10" dirty="0">
                <a:solidFill>
                  <a:srgbClr val="CCFFFF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過程的反思</a:t>
            </a:r>
            <a:endParaRPr sz="5000" u="sng" dirty="0">
              <a:solidFill>
                <a:srgbClr val="CC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24800" y="9428376"/>
            <a:ext cx="101938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大學申請備審資料重質不重量 注意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3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重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2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不原則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|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大學考招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|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文教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|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聯合新聞網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(udn.com)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3618228"/>
          </a:xfrm>
          <a:custGeom>
            <a:avLst/>
            <a:gdLst/>
            <a:ahLst/>
            <a:cxnLst/>
            <a:rect l="l" t="t" r="r" b="b"/>
            <a:pathLst>
              <a:path w="9144000" h="1809114">
                <a:moveTo>
                  <a:pt x="9143999" y="0"/>
                </a:moveTo>
                <a:lnTo>
                  <a:pt x="0" y="0"/>
                </a:lnTo>
                <a:lnTo>
                  <a:pt x="0" y="1808988"/>
                </a:lnTo>
                <a:lnTo>
                  <a:pt x="9143999" y="1808988"/>
                </a:lnTo>
                <a:lnTo>
                  <a:pt x="9143999" y="0"/>
                </a:lnTo>
                <a:close/>
              </a:path>
            </a:pathLst>
          </a:custGeom>
          <a:solidFill>
            <a:srgbClr val="335B74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4952" y="735924"/>
            <a:ext cx="13768068" cy="2267287"/>
          </a:xfrm>
          <a:prstGeom prst="rect">
            <a:avLst/>
          </a:prstGeom>
        </p:spPr>
        <p:txBody>
          <a:bodyPr spcFirstLastPara="1" vert="horz" wrap="square" lIns="0" tIns="25400" rIns="0" bIns="0" rtlCol="0" anchor="ctr" anchorCtr="0">
            <a:spAutoFit/>
          </a:bodyPr>
          <a:lstStyle/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sz="7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重要的是歷程和省思</a:t>
            </a:r>
            <a:endParaRPr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83000">
              <a:lnSpc>
                <a:spcPct val="100000"/>
              </a:lnSpc>
            </a:pPr>
            <a:r>
              <a:rPr sz="7200" b="1" spc="-1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不是漂亮的作業、作品！</a:t>
            </a:r>
            <a:endParaRPr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17952" y="8822942"/>
            <a:ext cx="14262100" cy="88614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spcBef>
                <a:spcPts val="190"/>
              </a:spcBef>
            </a:pPr>
            <a:r>
              <a:rPr sz="5600" b="1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作業</a:t>
            </a:r>
            <a:r>
              <a:rPr sz="5600" b="1" spc="-10" dirty="0">
                <a:latin typeface="Microsoft JhengHei"/>
                <a:cs typeface="Microsoft JhengHei"/>
              </a:rPr>
              <a:t>、</a:t>
            </a:r>
            <a:r>
              <a:rPr sz="5600" b="1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作品</a:t>
            </a:r>
            <a:r>
              <a:rPr sz="5600" b="1" spc="-10" dirty="0">
                <a:latin typeface="Microsoft JhengHei"/>
                <a:cs typeface="Microsoft JhengHei"/>
              </a:rPr>
              <a:t>是學習情境脈絡與成果</a:t>
            </a:r>
            <a:r>
              <a:rPr sz="5600" b="1" spc="20" dirty="0">
                <a:latin typeface="Microsoft JhengHei"/>
                <a:cs typeface="Microsoft JhengHei"/>
              </a:rPr>
              <a:t>的</a:t>
            </a:r>
            <a:r>
              <a:rPr sz="5600" b="1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佐證</a:t>
            </a:r>
            <a:r>
              <a:rPr sz="5600" b="1" dirty="0">
                <a:solidFill>
                  <a:srgbClr val="FF0000"/>
                </a:solidFill>
                <a:latin typeface="Microsoft JhengHei"/>
                <a:cs typeface="Microsoft JhengHei"/>
              </a:rPr>
              <a:t>資</a:t>
            </a:r>
            <a:r>
              <a:rPr sz="5600" b="1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料</a:t>
            </a:r>
            <a:endParaRPr sz="5600">
              <a:latin typeface="Microsoft JhengHei"/>
              <a:cs typeface="Microsoft Jheng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47312" y="4212309"/>
            <a:ext cx="5240020" cy="4255770"/>
            <a:chOff x="423656" y="2106154"/>
            <a:chExt cx="2620010" cy="212788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3656" y="2106154"/>
              <a:ext cx="2619787" cy="21275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3483" y="2485656"/>
              <a:ext cx="2580131" cy="109421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52500" y="4277866"/>
            <a:ext cx="5039360" cy="4152419"/>
          </a:xfrm>
          <a:prstGeom prst="rect">
            <a:avLst/>
          </a:prstGeom>
          <a:solidFill>
            <a:srgbClr val="FFFFCC"/>
          </a:solidFill>
          <a:ln w="38100">
            <a:solidFill>
              <a:srgbClr val="FFFFFF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endParaRPr sz="6100" dirty="0">
              <a:latin typeface="Times New Roman"/>
              <a:cs typeface="Times New Roman"/>
            </a:endParaRPr>
          </a:p>
          <a:p>
            <a:pPr marL="383540"/>
            <a:r>
              <a:rPr sz="4800" b="1" dirty="0">
                <a:solidFill>
                  <a:srgbClr val="124262"/>
                </a:solidFill>
                <a:latin typeface="Microsoft JhengHei"/>
                <a:cs typeface="Microsoft JhengHei"/>
              </a:rPr>
              <a:t>描述學習的過程</a:t>
            </a:r>
            <a:endParaRPr sz="4800" dirty="0">
              <a:latin typeface="Microsoft JhengHei"/>
              <a:cs typeface="Microsoft JhengHei"/>
            </a:endParaRPr>
          </a:p>
          <a:p>
            <a:pPr marL="481330">
              <a:spcBef>
                <a:spcPts val="1590"/>
              </a:spcBef>
            </a:pPr>
            <a:r>
              <a:rPr sz="4000" b="1" dirty="0" err="1">
                <a:solidFill>
                  <a:srgbClr val="FF0000"/>
                </a:solidFill>
                <a:latin typeface="Microsoft JhengHei"/>
                <a:cs typeface="Microsoft JhengHei"/>
              </a:rPr>
              <a:t>情境脈絡與真實性</a:t>
            </a:r>
            <a:endParaRPr lang="en-US" sz="4000" b="1" dirty="0">
              <a:solidFill>
                <a:srgbClr val="FF0000"/>
              </a:solidFill>
              <a:latin typeface="Microsoft JhengHei"/>
              <a:cs typeface="Microsoft JhengHei"/>
            </a:endParaRPr>
          </a:p>
          <a:p>
            <a:pPr marL="481330">
              <a:spcBef>
                <a:spcPts val="1590"/>
              </a:spcBef>
            </a:pPr>
            <a:endParaRPr lang="en-US" sz="4000" b="1" dirty="0">
              <a:solidFill>
                <a:srgbClr val="FF0000"/>
              </a:solidFill>
              <a:latin typeface="Microsoft JhengHei"/>
              <a:cs typeface="Microsoft JhengHei"/>
            </a:endParaRPr>
          </a:p>
          <a:p>
            <a:pPr marL="481330">
              <a:spcBef>
                <a:spcPts val="1590"/>
              </a:spcBef>
            </a:pPr>
            <a:endParaRPr sz="4000" dirty="0">
              <a:latin typeface="Microsoft JhengHei"/>
              <a:cs typeface="Microsoft JhengHe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888448" y="4212309"/>
            <a:ext cx="5240020" cy="4255770"/>
            <a:chOff x="3444224" y="2106154"/>
            <a:chExt cx="2620010" cy="212788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4224" y="2106154"/>
              <a:ext cx="2619787" cy="21275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62528" y="2485656"/>
              <a:ext cx="2580131" cy="109421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496818" y="2138933"/>
              <a:ext cx="2519680" cy="2026920"/>
            </a:xfrm>
            <a:custGeom>
              <a:avLst/>
              <a:gdLst/>
              <a:ahLst/>
              <a:cxnLst/>
              <a:rect l="l" t="t" r="r" b="b"/>
              <a:pathLst>
                <a:path w="2519679" h="2026920">
                  <a:moveTo>
                    <a:pt x="2519172" y="0"/>
                  </a:moveTo>
                  <a:lnTo>
                    <a:pt x="0" y="0"/>
                  </a:lnTo>
                  <a:lnTo>
                    <a:pt x="0" y="2026919"/>
                  </a:lnTo>
                  <a:lnTo>
                    <a:pt x="2519172" y="2026919"/>
                  </a:lnTo>
                  <a:lnTo>
                    <a:pt x="2519172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3496818" y="2138933"/>
              <a:ext cx="2519680" cy="2026920"/>
            </a:xfrm>
            <a:custGeom>
              <a:avLst/>
              <a:gdLst/>
              <a:ahLst/>
              <a:cxnLst/>
              <a:rect l="l" t="t" r="r" b="b"/>
              <a:pathLst>
                <a:path w="2519679" h="2026920">
                  <a:moveTo>
                    <a:pt x="0" y="2026919"/>
                  </a:moveTo>
                  <a:lnTo>
                    <a:pt x="2519172" y="2026919"/>
                  </a:lnTo>
                  <a:lnTo>
                    <a:pt x="2519172" y="0"/>
                  </a:lnTo>
                  <a:lnTo>
                    <a:pt x="0" y="0"/>
                  </a:lnTo>
                  <a:lnTo>
                    <a:pt x="0" y="2026919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450835" y="6089396"/>
            <a:ext cx="4123690" cy="64120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z="4000" b="1" dirty="0">
                <a:solidFill>
                  <a:srgbClr val="FF0000"/>
                </a:solidFill>
                <a:latin typeface="Microsoft JhengHei"/>
                <a:cs typeface="Microsoft JhengHei"/>
              </a:rPr>
              <a:t>能力、知識與態度</a:t>
            </a:r>
            <a:endParaRPr sz="4000">
              <a:latin typeface="Microsoft JhengHei"/>
              <a:cs typeface="Microsoft JhengHe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2975315" y="4212309"/>
            <a:ext cx="5243830" cy="4255770"/>
            <a:chOff x="6487657" y="2106154"/>
            <a:chExt cx="2621915" cy="212788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87657" y="2106154"/>
              <a:ext cx="2621301" cy="21275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05956" y="2505455"/>
              <a:ext cx="2580131" cy="145084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540246" y="2138933"/>
              <a:ext cx="2520950" cy="2026920"/>
            </a:xfrm>
            <a:custGeom>
              <a:avLst/>
              <a:gdLst/>
              <a:ahLst/>
              <a:cxnLst/>
              <a:rect l="l" t="t" r="r" b="b"/>
              <a:pathLst>
                <a:path w="2520950" h="2026920">
                  <a:moveTo>
                    <a:pt x="2520696" y="0"/>
                  </a:moveTo>
                  <a:lnTo>
                    <a:pt x="0" y="0"/>
                  </a:lnTo>
                  <a:lnTo>
                    <a:pt x="0" y="2026919"/>
                  </a:lnTo>
                  <a:lnTo>
                    <a:pt x="2520696" y="2026919"/>
                  </a:lnTo>
                  <a:lnTo>
                    <a:pt x="2520696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6540246" y="2138933"/>
              <a:ext cx="2520950" cy="2026920"/>
            </a:xfrm>
            <a:custGeom>
              <a:avLst/>
              <a:gdLst/>
              <a:ahLst/>
              <a:cxnLst/>
              <a:rect l="l" t="t" r="r" b="b"/>
              <a:pathLst>
                <a:path w="2520950" h="2026920">
                  <a:moveTo>
                    <a:pt x="0" y="2026919"/>
                  </a:moveTo>
                  <a:lnTo>
                    <a:pt x="2520696" y="2026919"/>
                  </a:lnTo>
                  <a:lnTo>
                    <a:pt x="2520696" y="0"/>
                  </a:lnTo>
                  <a:lnTo>
                    <a:pt x="0" y="0"/>
                  </a:lnTo>
                  <a:lnTo>
                    <a:pt x="0" y="2026919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3516356" y="5970341"/>
            <a:ext cx="4165600" cy="1528624"/>
          </a:xfrm>
          <a:prstGeom prst="rect">
            <a:avLst/>
          </a:prstGeom>
        </p:spPr>
        <p:txBody>
          <a:bodyPr vert="horz" wrap="square" lIns="0" tIns="177800" rIns="0" bIns="0" rtlCol="0">
            <a:spAutoFit/>
          </a:bodyPr>
          <a:lstStyle/>
          <a:p>
            <a:pPr marL="25400">
              <a:spcBef>
                <a:spcPts val="1400"/>
              </a:spcBef>
            </a:pPr>
            <a:r>
              <a:rPr sz="3600" b="1" dirty="0">
                <a:solidFill>
                  <a:srgbClr val="FF0000"/>
                </a:solidFill>
                <a:latin typeface="Microsoft JhengHei"/>
                <a:cs typeface="Microsoft JhengHei"/>
              </a:rPr>
              <a:t>工具運用與組織架構</a:t>
            </a:r>
            <a:endParaRPr sz="3600">
              <a:latin typeface="Microsoft JhengHei"/>
              <a:cs typeface="Microsoft JhengHei"/>
            </a:endParaRPr>
          </a:p>
          <a:p>
            <a:pPr marL="302260">
              <a:spcBef>
                <a:spcPts val="1350"/>
              </a:spcBef>
            </a:pPr>
            <a:r>
              <a:rPr sz="4000" b="1" dirty="0">
                <a:solidFill>
                  <a:srgbClr val="FF0000"/>
                </a:solidFill>
                <a:latin typeface="Microsoft JhengHei"/>
                <a:cs typeface="Microsoft JhengHei"/>
              </a:rPr>
              <a:t>數位能力的展現</a:t>
            </a:r>
            <a:endParaRPr sz="4000">
              <a:latin typeface="Microsoft JhengHei"/>
              <a:cs typeface="Microsoft JhengHe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8392" y="4273296"/>
            <a:ext cx="902968" cy="4127500"/>
            <a:chOff x="44196" y="2136648"/>
            <a:chExt cx="451484" cy="2063750"/>
          </a:xfrm>
        </p:grpSpPr>
        <p:sp>
          <p:nvSpPr>
            <p:cNvPr id="22" name="object 22"/>
            <p:cNvSpPr/>
            <p:nvPr/>
          </p:nvSpPr>
          <p:spPr>
            <a:xfrm>
              <a:off x="63246" y="2155698"/>
              <a:ext cx="413384" cy="2025650"/>
            </a:xfrm>
            <a:custGeom>
              <a:avLst/>
              <a:gdLst/>
              <a:ahLst/>
              <a:cxnLst/>
              <a:rect l="l" t="t" r="r" b="b"/>
              <a:pathLst>
                <a:path w="413384" h="2025650">
                  <a:moveTo>
                    <a:pt x="413003" y="0"/>
                  </a:moveTo>
                  <a:lnTo>
                    <a:pt x="0" y="0"/>
                  </a:lnTo>
                  <a:lnTo>
                    <a:pt x="0" y="2025395"/>
                  </a:lnTo>
                  <a:lnTo>
                    <a:pt x="413003" y="2025395"/>
                  </a:lnTo>
                  <a:lnTo>
                    <a:pt x="413003" y="0"/>
                  </a:lnTo>
                  <a:close/>
                </a:path>
              </a:pathLst>
            </a:custGeom>
            <a:solidFill>
              <a:srgbClr val="FFCC66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63246" y="2155698"/>
              <a:ext cx="413384" cy="2025650"/>
            </a:xfrm>
            <a:custGeom>
              <a:avLst/>
              <a:gdLst/>
              <a:ahLst/>
              <a:cxnLst/>
              <a:rect l="l" t="t" r="r" b="b"/>
              <a:pathLst>
                <a:path w="413384" h="2025650">
                  <a:moveTo>
                    <a:pt x="0" y="2025395"/>
                  </a:moveTo>
                  <a:lnTo>
                    <a:pt x="413003" y="2025395"/>
                  </a:lnTo>
                  <a:lnTo>
                    <a:pt x="413003" y="0"/>
                  </a:lnTo>
                  <a:lnTo>
                    <a:pt x="0" y="0"/>
                  </a:lnTo>
                  <a:lnTo>
                    <a:pt x="0" y="2025395"/>
                  </a:lnTo>
                  <a:close/>
                </a:path>
              </a:pathLst>
            </a:custGeom>
            <a:ln w="38100">
              <a:solidFill>
                <a:srgbClr val="FFCC66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56870" y="4569325"/>
            <a:ext cx="762000" cy="3269998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 marR="10160" algn="just">
              <a:lnSpc>
                <a:spcPct val="130000"/>
              </a:lnSpc>
              <a:spcBef>
                <a:spcPts val="190"/>
              </a:spcBef>
            </a:pPr>
            <a:r>
              <a:rPr sz="5600" b="1" spc="-10" dirty="0">
                <a:latin typeface="Microsoft JhengHei"/>
                <a:cs typeface="Microsoft JhengHei"/>
              </a:rPr>
              <a:t>歷 程 性</a:t>
            </a:r>
            <a:endParaRPr sz="5600">
              <a:latin typeface="Microsoft JhengHei"/>
              <a:cs typeface="Microsoft JhengHe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129528" y="4273296"/>
            <a:ext cx="902968" cy="4127500"/>
            <a:chOff x="3064764" y="2136648"/>
            <a:chExt cx="451484" cy="2063750"/>
          </a:xfrm>
        </p:grpSpPr>
        <p:sp>
          <p:nvSpPr>
            <p:cNvPr id="26" name="object 26"/>
            <p:cNvSpPr/>
            <p:nvPr/>
          </p:nvSpPr>
          <p:spPr>
            <a:xfrm>
              <a:off x="3083814" y="2155698"/>
              <a:ext cx="413384" cy="2025650"/>
            </a:xfrm>
            <a:custGeom>
              <a:avLst/>
              <a:gdLst/>
              <a:ahLst/>
              <a:cxnLst/>
              <a:rect l="l" t="t" r="r" b="b"/>
              <a:pathLst>
                <a:path w="413385" h="2025650">
                  <a:moveTo>
                    <a:pt x="413003" y="0"/>
                  </a:moveTo>
                  <a:lnTo>
                    <a:pt x="0" y="0"/>
                  </a:lnTo>
                  <a:lnTo>
                    <a:pt x="0" y="2025395"/>
                  </a:lnTo>
                  <a:lnTo>
                    <a:pt x="413003" y="2025395"/>
                  </a:lnTo>
                  <a:lnTo>
                    <a:pt x="413003" y="0"/>
                  </a:lnTo>
                  <a:close/>
                </a:path>
              </a:pathLst>
            </a:custGeom>
            <a:solidFill>
              <a:srgbClr val="FFCC66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3083814" y="2155698"/>
              <a:ext cx="413384" cy="2025650"/>
            </a:xfrm>
            <a:custGeom>
              <a:avLst/>
              <a:gdLst/>
              <a:ahLst/>
              <a:cxnLst/>
              <a:rect l="l" t="t" r="r" b="b"/>
              <a:pathLst>
                <a:path w="413385" h="2025650">
                  <a:moveTo>
                    <a:pt x="0" y="2025395"/>
                  </a:moveTo>
                  <a:lnTo>
                    <a:pt x="413003" y="2025395"/>
                  </a:lnTo>
                  <a:lnTo>
                    <a:pt x="413003" y="0"/>
                  </a:lnTo>
                  <a:lnTo>
                    <a:pt x="0" y="0"/>
                  </a:lnTo>
                  <a:lnTo>
                    <a:pt x="0" y="2025395"/>
                  </a:lnTo>
                  <a:close/>
                </a:path>
              </a:pathLst>
            </a:custGeom>
            <a:ln w="38100">
              <a:solidFill>
                <a:srgbClr val="FFCC66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147814" y="5056123"/>
            <a:ext cx="5575300" cy="88614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76200">
              <a:spcBef>
                <a:spcPts val="190"/>
              </a:spcBef>
              <a:tabLst>
                <a:tab pos="1230630" algn="l"/>
              </a:tabLst>
            </a:pPr>
            <a:r>
              <a:rPr sz="8400" b="1" spc="-14" baseline="17857" dirty="0">
                <a:latin typeface="Microsoft JhengHei"/>
                <a:cs typeface="Microsoft JhengHei"/>
              </a:rPr>
              <a:t>統	</a:t>
            </a:r>
            <a:r>
              <a:rPr sz="4800" b="1" dirty="0">
                <a:solidFill>
                  <a:srgbClr val="124262"/>
                </a:solidFill>
                <a:latin typeface="Microsoft JhengHei"/>
                <a:cs typeface="Microsoft JhengHei"/>
              </a:rPr>
              <a:t>整理學習與省思</a:t>
            </a:r>
            <a:endParaRPr sz="4800">
              <a:latin typeface="Microsoft JhengHei"/>
              <a:cs typeface="Microsoft JhengHe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198614" y="5676597"/>
            <a:ext cx="762000" cy="215097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marR="10160">
              <a:lnSpc>
                <a:spcPct val="130100"/>
              </a:lnSpc>
              <a:spcBef>
                <a:spcPts val="200"/>
              </a:spcBef>
            </a:pPr>
            <a:r>
              <a:rPr sz="5600" b="1" spc="-10" dirty="0">
                <a:latin typeface="Microsoft JhengHei"/>
                <a:cs typeface="Microsoft JhengHei"/>
              </a:rPr>
              <a:t>整 性</a:t>
            </a:r>
            <a:endParaRPr sz="5600">
              <a:latin typeface="Microsoft JhengHei"/>
              <a:cs typeface="Microsoft JhengHe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2225528" y="4273296"/>
            <a:ext cx="902968" cy="4127500"/>
            <a:chOff x="6112764" y="2136648"/>
            <a:chExt cx="451484" cy="2063750"/>
          </a:xfrm>
        </p:grpSpPr>
        <p:sp>
          <p:nvSpPr>
            <p:cNvPr id="31" name="object 31"/>
            <p:cNvSpPr/>
            <p:nvPr/>
          </p:nvSpPr>
          <p:spPr>
            <a:xfrm>
              <a:off x="6131814" y="2155698"/>
              <a:ext cx="413384" cy="2025650"/>
            </a:xfrm>
            <a:custGeom>
              <a:avLst/>
              <a:gdLst/>
              <a:ahLst/>
              <a:cxnLst/>
              <a:rect l="l" t="t" r="r" b="b"/>
              <a:pathLst>
                <a:path w="413384" h="2025650">
                  <a:moveTo>
                    <a:pt x="413004" y="0"/>
                  </a:moveTo>
                  <a:lnTo>
                    <a:pt x="0" y="0"/>
                  </a:lnTo>
                  <a:lnTo>
                    <a:pt x="0" y="2025395"/>
                  </a:lnTo>
                  <a:lnTo>
                    <a:pt x="413004" y="2025395"/>
                  </a:lnTo>
                  <a:lnTo>
                    <a:pt x="413004" y="0"/>
                  </a:lnTo>
                  <a:close/>
                </a:path>
              </a:pathLst>
            </a:custGeom>
            <a:solidFill>
              <a:srgbClr val="FFCC66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131814" y="2155698"/>
              <a:ext cx="413384" cy="2025650"/>
            </a:xfrm>
            <a:custGeom>
              <a:avLst/>
              <a:gdLst/>
              <a:ahLst/>
              <a:cxnLst/>
              <a:rect l="l" t="t" r="r" b="b"/>
              <a:pathLst>
                <a:path w="413384" h="2025650">
                  <a:moveTo>
                    <a:pt x="0" y="2025395"/>
                  </a:moveTo>
                  <a:lnTo>
                    <a:pt x="413004" y="2025395"/>
                  </a:lnTo>
                  <a:lnTo>
                    <a:pt x="413004" y="0"/>
                  </a:lnTo>
                  <a:lnTo>
                    <a:pt x="0" y="0"/>
                  </a:lnTo>
                  <a:lnTo>
                    <a:pt x="0" y="2025395"/>
                  </a:lnTo>
                  <a:close/>
                </a:path>
              </a:pathLst>
            </a:custGeom>
            <a:ln w="38100">
              <a:solidFill>
                <a:srgbClr val="FFCC66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2244322" y="5095747"/>
            <a:ext cx="5565140" cy="88614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76200">
              <a:spcBef>
                <a:spcPts val="190"/>
              </a:spcBef>
              <a:tabLst>
                <a:tab pos="1220470" algn="l"/>
              </a:tabLst>
            </a:pPr>
            <a:r>
              <a:rPr sz="8400" b="1" spc="-14" baseline="20833" dirty="0">
                <a:latin typeface="Microsoft JhengHei"/>
                <a:cs typeface="Microsoft JhengHei"/>
              </a:rPr>
              <a:t>工	</a:t>
            </a:r>
            <a:r>
              <a:rPr sz="4800" b="1" dirty="0">
                <a:solidFill>
                  <a:srgbClr val="124262"/>
                </a:solidFill>
                <a:latin typeface="Microsoft JhengHei"/>
                <a:cs typeface="Microsoft JhengHei"/>
              </a:rPr>
              <a:t>資料呈現的方式</a:t>
            </a:r>
            <a:endParaRPr sz="4800">
              <a:latin typeface="Microsoft JhengHei"/>
              <a:cs typeface="Microsoft JhengHe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295122" y="5676597"/>
            <a:ext cx="762000" cy="215097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marR="10160">
              <a:lnSpc>
                <a:spcPct val="130100"/>
              </a:lnSpc>
              <a:spcBef>
                <a:spcPts val="200"/>
              </a:spcBef>
            </a:pPr>
            <a:r>
              <a:rPr sz="5600" b="1" spc="-10" dirty="0">
                <a:latin typeface="Microsoft JhengHei"/>
                <a:cs typeface="Microsoft JhengHei"/>
              </a:rPr>
              <a:t>具 性</a:t>
            </a:r>
            <a:endParaRPr sz="56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3618228"/>
          </a:xfrm>
          <a:custGeom>
            <a:avLst/>
            <a:gdLst/>
            <a:ahLst/>
            <a:cxnLst/>
            <a:rect l="l" t="t" r="r" b="b"/>
            <a:pathLst>
              <a:path w="9144000" h="1809114">
                <a:moveTo>
                  <a:pt x="9143999" y="0"/>
                </a:moveTo>
                <a:lnTo>
                  <a:pt x="0" y="0"/>
                </a:lnTo>
                <a:lnTo>
                  <a:pt x="0" y="1808988"/>
                </a:lnTo>
                <a:lnTo>
                  <a:pt x="9143999" y="1808988"/>
                </a:lnTo>
                <a:lnTo>
                  <a:pt x="9143999" y="0"/>
                </a:lnTo>
                <a:close/>
              </a:path>
            </a:pathLst>
          </a:custGeom>
          <a:solidFill>
            <a:srgbClr val="335B74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13732763" y="7255765"/>
            <a:ext cx="4319270" cy="1438855"/>
          </a:xfrm>
          <a:prstGeom prst="rect">
            <a:avLst/>
          </a:prstGeom>
          <a:solidFill>
            <a:srgbClr val="FFC000"/>
          </a:solidFill>
          <a:ln w="25907">
            <a:solidFill>
              <a:srgbClr val="FFCC99"/>
            </a:solidFill>
          </a:ln>
        </p:spPr>
        <p:txBody>
          <a:bodyPr vert="horz" wrap="square" lIns="0" tIns="83820" rIns="0" bIns="0" rtlCol="0">
            <a:spAutoFit/>
          </a:bodyPr>
          <a:lstStyle/>
          <a:p>
            <a:pPr marL="1270" algn="ctr">
              <a:spcBef>
                <a:spcPts val="660"/>
              </a:spcBef>
            </a:pPr>
            <a:r>
              <a:rPr sz="4400" b="1" spc="-20" dirty="0">
                <a:solidFill>
                  <a:srgbClr val="124262"/>
                </a:solidFill>
                <a:latin typeface="Microsoft JhengHei"/>
                <a:cs typeface="Microsoft JhengHei"/>
              </a:rPr>
              <a:t>作業作品、筆記</a:t>
            </a:r>
            <a:endParaRPr sz="440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</a:pPr>
            <a:r>
              <a:rPr sz="4400" b="1" spc="-20" dirty="0">
                <a:solidFill>
                  <a:srgbClr val="124262"/>
                </a:solidFill>
                <a:latin typeface="Microsoft JhengHei"/>
                <a:cs typeface="Microsoft JhengHei"/>
              </a:rPr>
              <a:t>(</a:t>
            </a:r>
            <a:r>
              <a:rPr sz="4400" b="1" spc="-10" dirty="0">
                <a:solidFill>
                  <a:srgbClr val="124262"/>
                </a:solidFill>
                <a:latin typeface="Microsoft JhengHei"/>
                <a:cs typeface="Microsoft JhengHei"/>
              </a:rPr>
              <a:t>佐證資料)</a:t>
            </a:r>
            <a:endParaRPr sz="4400">
              <a:latin typeface="Microsoft JhengHei"/>
              <a:cs typeface="Microsoft JhengHe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8891" y="7255765"/>
            <a:ext cx="4319270" cy="1438855"/>
          </a:xfrm>
          <a:prstGeom prst="rect">
            <a:avLst/>
          </a:prstGeom>
          <a:solidFill>
            <a:srgbClr val="FFC000"/>
          </a:solidFill>
          <a:ln w="25908">
            <a:solidFill>
              <a:srgbClr val="FFCC99"/>
            </a:solidFill>
          </a:ln>
        </p:spPr>
        <p:txBody>
          <a:bodyPr vert="horz" wrap="square" lIns="0" tIns="83820" rIns="0" bIns="0" rtlCol="0">
            <a:spAutoFit/>
          </a:bodyPr>
          <a:lstStyle/>
          <a:p>
            <a:pPr algn="ctr">
              <a:spcBef>
                <a:spcPts val="660"/>
              </a:spcBef>
            </a:pPr>
            <a:r>
              <a:rPr sz="4400" b="1" spc="-20" dirty="0">
                <a:solidFill>
                  <a:srgbClr val="124262"/>
                </a:solidFill>
                <a:latin typeface="Microsoft JhengHei"/>
                <a:cs typeface="Microsoft JhengHei"/>
              </a:rPr>
              <a:t>課程</a:t>
            </a:r>
            <a:r>
              <a:rPr sz="4400" b="1" spc="-10" dirty="0">
                <a:solidFill>
                  <a:srgbClr val="124262"/>
                </a:solidFill>
                <a:latin typeface="Microsoft JhengHei"/>
                <a:cs typeface="Microsoft JhengHei"/>
              </a:rPr>
              <a:t>/</a:t>
            </a:r>
            <a:r>
              <a:rPr sz="4400" b="1" spc="-20" dirty="0">
                <a:solidFill>
                  <a:srgbClr val="124262"/>
                </a:solidFill>
                <a:latin typeface="Microsoft JhengHei"/>
                <a:cs typeface="Microsoft JhengHei"/>
              </a:rPr>
              <a:t>作品</a:t>
            </a:r>
            <a:endParaRPr sz="440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</a:pPr>
            <a:r>
              <a:rPr sz="4400" b="1" spc="-10" dirty="0">
                <a:solidFill>
                  <a:srgbClr val="124262"/>
                </a:solidFill>
                <a:latin typeface="Microsoft JhengHei"/>
                <a:cs typeface="Microsoft JhengHei"/>
              </a:rPr>
              <a:t>整體概要說明</a:t>
            </a:r>
            <a:endParaRPr sz="4400">
              <a:latin typeface="Microsoft JhengHei"/>
              <a:cs typeface="Microsoft Jheng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020054" y="7229857"/>
            <a:ext cx="3807460" cy="1591310"/>
            <a:chOff x="2510027" y="3614928"/>
            <a:chExt cx="1903730" cy="795655"/>
          </a:xfrm>
        </p:grpSpPr>
        <p:sp>
          <p:nvSpPr>
            <p:cNvPr id="6" name="object 6"/>
            <p:cNvSpPr/>
            <p:nvPr/>
          </p:nvSpPr>
          <p:spPr>
            <a:xfrm>
              <a:off x="2522981" y="3627882"/>
              <a:ext cx="1877695" cy="769620"/>
            </a:xfrm>
            <a:custGeom>
              <a:avLst/>
              <a:gdLst/>
              <a:ahLst/>
              <a:cxnLst/>
              <a:rect l="l" t="t" r="r" b="b"/>
              <a:pathLst>
                <a:path w="1877695" h="769620">
                  <a:moveTo>
                    <a:pt x="1877568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1877568" y="769620"/>
                  </a:lnTo>
                  <a:lnTo>
                    <a:pt x="187756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7" name="object 7"/>
            <p:cNvSpPr/>
            <p:nvPr/>
          </p:nvSpPr>
          <p:spPr>
            <a:xfrm>
              <a:off x="2522981" y="3627882"/>
              <a:ext cx="1877695" cy="769620"/>
            </a:xfrm>
            <a:custGeom>
              <a:avLst/>
              <a:gdLst/>
              <a:ahLst/>
              <a:cxnLst/>
              <a:rect l="l" t="t" r="r" b="b"/>
              <a:pathLst>
                <a:path w="1877695" h="769620">
                  <a:moveTo>
                    <a:pt x="0" y="769620"/>
                  </a:moveTo>
                  <a:lnTo>
                    <a:pt x="1877568" y="769620"/>
                  </a:lnTo>
                  <a:lnTo>
                    <a:pt x="1877568" y="0"/>
                  </a:lnTo>
                  <a:lnTo>
                    <a:pt x="0" y="0"/>
                  </a:lnTo>
                  <a:lnTo>
                    <a:pt x="0" y="769620"/>
                  </a:lnTo>
                  <a:close/>
                </a:path>
              </a:pathLst>
            </a:custGeom>
            <a:ln w="25908">
              <a:solidFill>
                <a:srgbClr val="FFCC99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071870" y="7281670"/>
            <a:ext cx="3703320" cy="724557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57150" rIns="0" bIns="0" rtlCol="0">
            <a:spAutoFit/>
          </a:bodyPr>
          <a:lstStyle/>
          <a:p>
            <a:pPr marL="173990">
              <a:lnSpc>
                <a:spcPts val="5240"/>
              </a:lnSpc>
              <a:spcBef>
                <a:spcPts val="450"/>
              </a:spcBef>
            </a:pPr>
            <a:r>
              <a:rPr sz="4400" b="1" spc="-20" dirty="0">
                <a:solidFill>
                  <a:srgbClr val="124262"/>
                </a:solidFill>
                <a:latin typeface="Microsoft JhengHei"/>
                <a:cs typeface="Microsoft JhengHei"/>
              </a:rPr>
              <a:t>課程修課過程</a:t>
            </a:r>
            <a:endParaRPr sz="44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71870" y="8005198"/>
            <a:ext cx="3703320" cy="682238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5080" rIns="0" bIns="0" rtlCol="0">
            <a:spAutoFit/>
          </a:bodyPr>
          <a:lstStyle/>
          <a:p>
            <a:pPr marL="173990">
              <a:spcBef>
                <a:spcPts val="40"/>
              </a:spcBef>
            </a:pPr>
            <a:r>
              <a:rPr sz="4400" b="1" spc="-10" dirty="0">
                <a:solidFill>
                  <a:srgbClr val="124262"/>
                </a:solidFill>
                <a:latin typeface="Microsoft JhengHei"/>
                <a:cs typeface="Microsoft JhengHei"/>
              </a:rPr>
              <a:t>活動參與歷程</a:t>
            </a:r>
            <a:endParaRPr sz="44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49157" y="7255765"/>
            <a:ext cx="4319270" cy="1438855"/>
          </a:xfrm>
          <a:prstGeom prst="rect">
            <a:avLst/>
          </a:prstGeom>
          <a:solidFill>
            <a:srgbClr val="FFC000"/>
          </a:solidFill>
          <a:ln w="25907">
            <a:solidFill>
              <a:srgbClr val="FFCC99"/>
            </a:solidFill>
          </a:ln>
        </p:spPr>
        <p:txBody>
          <a:bodyPr vert="horz" wrap="square" lIns="0" tIns="83820" rIns="0" bIns="0" rtlCol="0">
            <a:spAutoFit/>
          </a:bodyPr>
          <a:lstStyle/>
          <a:p>
            <a:pPr marL="1041400">
              <a:spcBef>
                <a:spcPts val="660"/>
              </a:spcBef>
            </a:pPr>
            <a:r>
              <a:rPr sz="4400" b="1" spc="-10" dirty="0">
                <a:solidFill>
                  <a:srgbClr val="124262"/>
                </a:solidFill>
                <a:latin typeface="Microsoft JhengHei"/>
                <a:cs typeface="Microsoft JhengHei"/>
              </a:rPr>
              <a:t>心得省思</a:t>
            </a:r>
            <a:endParaRPr sz="4400">
              <a:latin typeface="Microsoft JhengHei"/>
              <a:cs typeface="Microsoft JhengHei"/>
            </a:endParaRPr>
          </a:p>
          <a:p>
            <a:pPr marL="845818"/>
            <a:r>
              <a:rPr sz="4400" b="1" spc="-20" dirty="0">
                <a:solidFill>
                  <a:srgbClr val="124262"/>
                </a:solidFill>
                <a:latin typeface="Microsoft JhengHei"/>
                <a:cs typeface="Microsoft JhengHei"/>
              </a:rPr>
              <a:t>(</a:t>
            </a:r>
            <a:r>
              <a:rPr sz="4400" b="1" spc="-10" dirty="0">
                <a:solidFill>
                  <a:srgbClr val="124262"/>
                </a:solidFill>
                <a:latin typeface="Microsoft JhengHei"/>
                <a:cs typeface="Microsoft JhengHei"/>
              </a:rPr>
              <a:t>個人觀</a:t>
            </a:r>
            <a:r>
              <a:rPr sz="4400" b="1" spc="-20" dirty="0">
                <a:solidFill>
                  <a:srgbClr val="124262"/>
                </a:solidFill>
                <a:latin typeface="Microsoft JhengHei"/>
                <a:cs typeface="Microsoft JhengHei"/>
              </a:rPr>
              <a:t>點</a:t>
            </a:r>
            <a:r>
              <a:rPr sz="4400" b="1" spc="-10" dirty="0">
                <a:solidFill>
                  <a:srgbClr val="124262"/>
                </a:solidFill>
                <a:latin typeface="Microsoft JhengHei"/>
                <a:cs typeface="Microsoft JhengHei"/>
              </a:rPr>
              <a:t>)</a:t>
            </a:r>
            <a:endParaRPr sz="4400">
              <a:latin typeface="Microsoft JhengHei"/>
              <a:cs typeface="Microsoft JhengHe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344161" y="5411471"/>
            <a:ext cx="562610" cy="549910"/>
            <a:chOff x="2172080" y="2705735"/>
            <a:chExt cx="281305" cy="274955"/>
          </a:xfrm>
        </p:grpSpPr>
        <p:sp>
          <p:nvSpPr>
            <p:cNvPr id="12" name="object 12"/>
            <p:cNvSpPr/>
            <p:nvPr/>
          </p:nvSpPr>
          <p:spPr>
            <a:xfrm>
              <a:off x="2185035" y="2719069"/>
              <a:ext cx="255270" cy="248920"/>
            </a:xfrm>
            <a:custGeom>
              <a:avLst/>
              <a:gdLst/>
              <a:ahLst/>
              <a:cxnLst/>
              <a:rect l="l" t="t" r="r" b="b"/>
              <a:pathLst>
                <a:path w="255269" h="248919">
                  <a:moveTo>
                    <a:pt x="255270" y="83820"/>
                  </a:moveTo>
                  <a:lnTo>
                    <a:pt x="167386" y="83820"/>
                  </a:lnTo>
                  <a:lnTo>
                    <a:pt x="167386" y="0"/>
                  </a:lnTo>
                  <a:lnTo>
                    <a:pt x="87884" y="0"/>
                  </a:lnTo>
                  <a:lnTo>
                    <a:pt x="87884" y="83820"/>
                  </a:lnTo>
                  <a:lnTo>
                    <a:pt x="0" y="83820"/>
                  </a:lnTo>
                  <a:lnTo>
                    <a:pt x="0" y="163830"/>
                  </a:lnTo>
                  <a:lnTo>
                    <a:pt x="87884" y="163830"/>
                  </a:lnTo>
                  <a:lnTo>
                    <a:pt x="87884" y="248920"/>
                  </a:lnTo>
                  <a:lnTo>
                    <a:pt x="167386" y="248920"/>
                  </a:lnTo>
                  <a:lnTo>
                    <a:pt x="167386" y="163830"/>
                  </a:lnTo>
                  <a:lnTo>
                    <a:pt x="255270" y="163830"/>
                  </a:lnTo>
                  <a:lnTo>
                    <a:pt x="255270" y="8382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2185034" y="2718689"/>
              <a:ext cx="255270" cy="248920"/>
            </a:xfrm>
            <a:custGeom>
              <a:avLst/>
              <a:gdLst/>
              <a:ahLst/>
              <a:cxnLst/>
              <a:rect l="l" t="t" r="r" b="b"/>
              <a:pathLst>
                <a:path w="255269" h="248919">
                  <a:moveTo>
                    <a:pt x="0" y="84581"/>
                  </a:moveTo>
                  <a:lnTo>
                    <a:pt x="87883" y="84581"/>
                  </a:lnTo>
                  <a:lnTo>
                    <a:pt x="87883" y="0"/>
                  </a:lnTo>
                  <a:lnTo>
                    <a:pt x="167385" y="0"/>
                  </a:lnTo>
                  <a:lnTo>
                    <a:pt x="167385" y="84581"/>
                  </a:lnTo>
                  <a:lnTo>
                    <a:pt x="255269" y="84581"/>
                  </a:lnTo>
                  <a:lnTo>
                    <a:pt x="255269" y="164084"/>
                  </a:lnTo>
                  <a:lnTo>
                    <a:pt x="167385" y="164084"/>
                  </a:lnTo>
                  <a:lnTo>
                    <a:pt x="167385" y="248666"/>
                  </a:lnTo>
                  <a:lnTo>
                    <a:pt x="87883" y="248666"/>
                  </a:lnTo>
                  <a:lnTo>
                    <a:pt x="87883" y="164084"/>
                  </a:lnTo>
                  <a:lnTo>
                    <a:pt x="0" y="164084"/>
                  </a:lnTo>
                  <a:lnTo>
                    <a:pt x="0" y="84581"/>
                  </a:lnTo>
                  <a:close/>
                </a:path>
              </a:pathLst>
            </a:custGeom>
            <a:ln w="25908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8983219" y="3785614"/>
            <a:ext cx="4017010" cy="3530600"/>
            <a:chOff x="4491609" y="1892807"/>
            <a:chExt cx="2008505" cy="1765300"/>
          </a:xfrm>
        </p:grpSpPr>
        <p:sp>
          <p:nvSpPr>
            <p:cNvPr id="15" name="object 15"/>
            <p:cNvSpPr/>
            <p:nvPr/>
          </p:nvSpPr>
          <p:spPr>
            <a:xfrm>
              <a:off x="4504563" y="2738119"/>
              <a:ext cx="255270" cy="247650"/>
            </a:xfrm>
            <a:custGeom>
              <a:avLst/>
              <a:gdLst/>
              <a:ahLst/>
              <a:cxnLst/>
              <a:rect l="l" t="t" r="r" b="b"/>
              <a:pathLst>
                <a:path w="255270" h="247650">
                  <a:moveTo>
                    <a:pt x="255270" y="83820"/>
                  </a:moveTo>
                  <a:lnTo>
                    <a:pt x="167259" y="83820"/>
                  </a:lnTo>
                  <a:lnTo>
                    <a:pt x="167259" y="0"/>
                  </a:lnTo>
                  <a:lnTo>
                    <a:pt x="88011" y="0"/>
                  </a:lnTo>
                  <a:lnTo>
                    <a:pt x="88011" y="83820"/>
                  </a:lnTo>
                  <a:lnTo>
                    <a:pt x="0" y="83820"/>
                  </a:lnTo>
                  <a:lnTo>
                    <a:pt x="0" y="163830"/>
                  </a:lnTo>
                  <a:lnTo>
                    <a:pt x="88011" y="163830"/>
                  </a:lnTo>
                  <a:lnTo>
                    <a:pt x="88011" y="247650"/>
                  </a:lnTo>
                  <a:lnTo>
                    <a:pt x="167259" y="247650"/>
                  </a:lnTo>
                  <a:lnTo>
                    <a:pt x="167259" y="163830"/>
                  </a:lnTo>
                  <a:lnTo>
                    <a:pt x="255270" y="163830"/>
                  </a:lnTo>
                  <a:lnTo>
                    <a:pt x="255270" y="8382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4504563" y="2738373"/>
              <a:ext cx="255270" cy="247650"/>
            </a:xfrm>
            <a:custGeom>
              <a:avLst/>
              <a:gdLst/>
              <a:ahLst/>
              <a:cxnLst/>
              <a:rect l="l" t="t" r="r" b="b"/>
              <a:pathLst>
                <a:path w="255270" h="247650">
                  <a:moveTo>
                    <a:pt x="0" y="84074"/>
                  </a:moveTo>
                  <a:lnTo>
                    <a:pt x="88011" y="84074"/>
                  </a:lnTo>
                  <a:lnTo>
                    <a:pt x="88011" y="0"/>
                  </a:lnTo>
                  <a:lnTo>
                    <a:pt x="167259" y="0"/>
                  </a:lnTo>
                  <a:lnTo>
                    <a:pt x="167259" y="84074"/>
                  </a:lnTo>
                  <a:lnTo>
                    <a:pt x="255270" y="84074"/>
                  </a:lnTo>
                  <a:lnTo>
                    <a:pt x="255270" y="163321"/>
                  </a:lnTo>
                  <a:lnTo>
                    <a:pt x="167259" y="163321"/>
                  </a:lnTo>
                  <a:lnTo>
                    <a:pt x="167259" y="247395"/>
                  </a:lnTo>
                  <a:lnTo>
                    <a:pt x="88011" y="247395"/>
                  </a:lnTo>
                  <a:lnTo>
                    <a:pt x="88011" y="163321"/>
                  </a:lnTo>
                  <a:lnTo>
                    <a:pt x="0" y="163321"/>
                  </a:lnTo>
                  <a:lnTo>
                    <a:pt x="0" y="84074"/>
                  </a:lnTo>
                  <a:close/>
                </a:path>
              </a:pathLst>
            </a:custGeom>
            <a:ln w="25908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33544" y="1892807"/>
              <a:ext cx="1766316" cy="1764792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3387579" y="5395977"/>
            <a:ext cx="562610" cy="547370"/>
            <a:chOff x="6693789" y="2697988"/>
            <a:chExt cx="281305" cy="273685"/>
          </a:xfrm>
        </p:grpSpPr>
        <p:sp>
          <p:nvSpPr>
            <p:cNvPr id="19" name="object 19"/>
            <p:cNvSpPr/>
            <p:nvPr/>
          </p:nvSpPr>
          <p:spPr>
            <a:xfrm>
              <a:off x="6706743" y="2711449"/>
              <a:ext cx="255270" cy="246379"/>
            </a:xfrm>
            <a:custGeom>
              <a:avLst/>
              <a:gdLst/>
              <a:ahLst/>
              <a:cxnLst/>
              <a:rect l="l" t="t" r="r" b="b"/>
              <a:pathLst>
                <a:path w="255270" h="246380">
                  <a:moveTo>
                    <a:pt x="255270" y="83820"/>
                  </a:moveTo>
                  <a:lnTo>
                    <a:pt x="167259" y="83820"/>
                  </a:lnTo>
                  <a:lnTo>
                    <a:pt x="167259" y="0"/>
                  </a:lnTo>
                  <a:lnTo>
                    <a:pt x="88011" y="0"/>
                  </a:lnTo>
                  <a:lnTo>
                    <a:pt x="88011" y="83820"/>
                  </a:lnTo>
                  <a:lnTo>
                    <a:pt x="0" y="83820"/>
                  </a:lnTo>
                  <a:lnTo>
                    <a:pt x="0" y="162560"/>
                  </a:lnTo>
                  <a:lnTo>
                    <a:pt x="88011" y="162560"/>
                  </a:lnTo>
                  <a:lnTo>
                    <a:pt x="88011" y="246380"/>
                  </a:lnTo>
                  <a:lnTo>
                    <a:pt x="167259" y="246380"/>
                  </a:lnTo>
                  <a:lnTo>
                    <a:pt x="167259" y="162560"/>
                  </a:lnTo>
                  <a:lnTo>
                    <a:pt x="255270" y="162560"/>
                  </a:lnTo>
                  <a:lnTo>
                    <a:pt x="255270" y="8382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6706743" y="2710942"/>
              <a:ext cx="255270" cy="247650"/>
            </a:xfrm>
            <a:custGeom>
              <a:avLst/>
              <a:gdLst/>
              <a:ahLst/>
              <a:cxnLst/>
              <a:rect l="l" t="t" r="r" b="b"/>
              <a:pathLst>
                <a:path w="255270" h="247650">
                  <a:moveTo>
                    <a:pt x="0" y="84074"/>
                  </a:moveTo>
                  <a:lnTo>
                    <a:pt x="88010" y="84074"/>
                  </a:lnTo>
                  <a:lnTo>
                    <a:pt x="88010" y="0"/>
                  </a:lnTo>
                  <a:lnTo>
                    <a:pt x="167258" y="0"/>
                  </a:lnTo>
                  <a:lnTo>
                    <a:pt x="167258" y="84074"/>
                  </a:lnTo>
                  <a:lnTo>
                    <a:pt x="255270" y="84074"/>
                  </a:lnTo>
                  <a:lnTo>
                    <a:pt x="255270" y="163321"/>
                  </a:lnTo>
                  <a:lnTo>
                    <a:pt x="167258" y="163321"/>
                  </a:lnTo>
                  <a:lnTo>
                    <a:pt x="167258" y="247395"/>
                  </a:lnTo>
                  <a:lnTo>
                    <a:pt x="88010" y="247395"/>
                  </a:lnTo>
                  <a:lnTo>
                    <a:pt x="88010" y="163321"/>
                  </a:lnTo>
                  <a:lnTo>
                    <a:pt x="0" y="163321"/>
                  </a:lnTo>
                  <a:lnTo>
                    <a:pt x="0" y="84074"/>
                  </a:lnTo>
                  <a:close/>
                </a:path>
              </a:pathLst>
            </a:custGeom>
            <a:ln w="25908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531062" y="-417708"/>
            <a:ext cx="17185640" cy="3480440"/>
          </a:xfrm>
          <a:prstGeom prst="rect">
            <a:avLst/>
          </a:prstGeom>
        </p:spPr>
        <p:txBody>
          <a:bodyPr spcFirstLastPara="1" vert="horz" wrap="square" lIns="0" tIns="353060" rIns="0" bIns="0" rtlCol="0" anchor="ctr" anchorCtr="0">
            <a:spAutoFit/>
          </a:bodyPr>
          <a:lstStyle/>
          <a:p>
            <a:pPr marL="229870" algn="ctr">
              <a:lnSpc>
                <a:spcPct val="100000"/>
              </a:lnSpc>
              <a:spcBef>
                <a:spcPts val="2780"/>
              </a:spcBef>
            </a:pPr>
            <a:r>
              <a:rPr sz="10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其實不會</a:t>
            </a:r>
            <a:r>
              <a:rPr sz="10800" b="1" spc="-2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難</a:t>
            </a:r>
            <a:r>
              <a:rPr sz="10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sz="10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00000"/>
              </a:lnSpc>
              <a:spcBef>
                <a:spcPts val="1430"/>
              </a:spcBef>
            </a:pPr>
            <a:r>
              <a:rPr sz="6000" b="1" dirty="0">
                <a:solidFill>
                  <a:srgbClr val="D1E7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將課程產生的作業、作品，整理加工一下就可以</a:t>
            </a:r>
            <a:r>
              <a:rPr sz="6000" b="1" spc="10" dirty="0">
                <a:solidFill>
                  <a:srgbClr val="D1E7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</a:t>
            </a:r>
            <a:r>
              <a:rPr sz="6000" b="1" dirty="0">
                <a:solidFill>
                  <a:srgbClr val="D1E7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802" y="9260636"/>
            <a:ext cx="17106900" cy="88614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spcBef>
                <a:spcPts val="190"/>
              </a:spcBef>
            </a:pPr>
            <a:r>
              <a:rPr sz="5600" b="1" spc="-20" dirty="0">
                <a:latin typeface="Microsoft JhengHei"/>
                <a:cs typeface="Microsoft JhengHei"/>
              </a:rPr>
              <a:t>記得修課或參與活動時，</a:t>
            </a:r>
            <a:r>
              <a:rPr sz="5600" b="1" spc="-10" dirty="0">
                <a:latin typeface="Microsoft JhengHei"/>
                <a:cs typeface="Microsoft JhengHei"/>
              </a:rPr>
              <a:t>要</a:t>
            </a:r>
            <a:r>
              <a:rPr sz="5600" b="1" spc="-20" dirty="0">
                <a:solidFill>
                  <a:srgbClr val="FF0000"/>
                </a:solidFill>
                <a:latin typeface="Microsoft JhengHei"/>
                <a:cs typeface="Microsoft JhengHei"/>
              </a:rPr>
              <a:t>留下</a:t>
            </a:r>
            <a:r>
              <a:rPr sz="5600" b="1" spc="-10" dirty="0">
                <a:latin typeface="Microsoft JhengHei"/>
                <a:cs typeface="Microsoft JhengHei"/>
              </a:rPr>
              <a:t>作業、作</a:t>
            </a:r>
            <a:r>
              <a:rPr sz="5600" b="1" dirty="0">
                <a:latin typeface="Microsoft JhengHei"/>
                <a:cs typeface="Microsoft JhengHei"/>
              </a:rPr>
              <a:t>品</a:t>
            </a:r>
            <a:r>
              <a:rPr sz="5600" b="1" spc="-10" dirty="0">
                <a:latin typeface="Microsoft JhengHei"/>
                <a:cs typeface="Microsoft JhengHei"/>
              </a:rPr>
              <a:t>及過</a:t>
            </a:r>
            <a:r>
              <a:rPr sz="5600" b="1" spc="10" dirty="0">
                <a:latin typeface="Microsoft JhengHei"/>
                <a:cs typeface="Microsoft JhengHei"/>
              </a:rPr>
              <a:t>程</a:t>
            </a:r>
            <a:r>
              <a:rPr sz="5600" b="1" spc="-20" dirty="0">
                <a:solidFill>
                  <a:srgbClr val="FF0000"/>
                </a:solidFill>
                <a:latin typeface="Microsoft JhengHei"/>
                <a:cs typeface="Microsoft JhengHei"/>
              </a:rPr>
              <a:t>紀錄</a:t>
            </a:r>
            <a:endParaRPr sz="5600">
              <a:latin typeface="Microsoft JhengHei"/>
              <a:cs typeface="Microsoft JhengHe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89153" y="3316223"/>
            <a:ext cx="4248910" cy="425195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54279" y="4685515"/>
            <a:ext cx="3407442" cy="2062018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8015" y="3852627"/>
            <a:ext cx="2524018" cy="322302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3618228"/>
          </a:xfrm>
          <a:custGeom>
            <a:avLst/>
            <a:gdLst/>
            <a:ahLst/>
            <a:cxnLst/>
            <a:rect l="l" t="t" r="r" b="b"/>
            <a:pathLst>
              <a:path w="9144000" h="1809114">
                <a:moveTo>
                  <a:pt x="9143999" y="0"/>
                </a:moveTo>
                <a:lnTo>
                  <a:pt x="0" y="0"/>
                </a:lnTo>
                <a:lnTo>
                  <a:pt x="0" y="1808988"/>
                </a:lnTo>
                <a:lnTo>
                  <a:pt x="9143999" y="1808988"/>
                </a:lnTo>
                <a:lnTo>
                  <a:pt x="9143999" y="0"/>
                </a:lnTo>
                <a:close/>
              </a:path>
            </a:pathLst>
          </a:custGeom>
          <a:solidFill>
            <a:srgbClr val="335B74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grpSp>
        <p:nvGrpSpPr>
          <p:cNvPr id="3" name="object 3"/>
          <p:cNvGrpSpPr/>
          <p:nvPr/>
        </p:nvGrpSpPr>
        <p:grpSpPr>
          <a:xfrm>
            <a:off x="5705855" y="5029104"/>
            <a:ext cx="5246370" cy="4813300"/>
            <a:chOff x="2852927" y="2514552"/>
            <a:chExt cx="2623185" cy="24066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03214" y="2514552"/>
              <a:ext cx="2522230" cy="23074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2927" y="3259835"/>
              <a:ext cx="2622804" cy="16611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41319" y="2523743"/>
              <a:ext cx="2450592" cy="224485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941319" y="2523743"/>
              <a:ext cx="2451100" cy="2245360"/>
            </a:xfrm>
            <a:custGeom>
              <a:avLst/>
              <a:gdLst/>
              <a:ahLst/>
              <a:cxnLst/>
              <a:rect l="l" t="t" r="r" b="b"/>
              <a:pathLst>
                <a:path w="2451100" h="2245360">
                  <a:moveTo>
                    <a:pt x="0" y="786257"/>
                  </a:moveTo>
                  <a:lnTo>
                    <a:pt x="959484" y="786257"/>
                  </a:lnTo>
                  <a:lnTo>
                    <a:pt x="959484" y="521843"/>
                  </a:lnTo>
                  <a:lnTo>
                    <a:pt x="754507" y="521843"/>
                  </a:lnTo>
                  <a:lnTo>
                    <a:pt x="1225295" y="0"/>
                  </a:lnTo>
                  <a:lnTo>
                    <a:pt x="1696084" y="521843"/>
                  </a:lnTo>
                  <a:lnTo>
                    <a:pt x="1491107" y="521843"/>
                  </a:lnTo>
                  <a:lnTo>
                    <a:pt x="1491107" y="786257"/>
                  </a:lnTo>
                  <a:lnTo>
                    <a:pt x="2450592" y="786257"/>
                  </a:lnTo>
                  <a:lnTo>
                    <a:pt x="2450592" y="2244852"/>
                  </a:lnTo>
                  <a:lnTo>
                    <a:pt x="0" y="2244852"/>
                  </a:lnTo>
                  <a:lnTo>
                    <a:pt x="0" y="786257"/>
                  </a:lnTo>
                  <a:close/>
                </a:path>
              </a:pathLst>
            </a:custGeom>
            <a:ln w="9144">
              <a:solidFill>
                <a:srgbClr val="3A865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040628" y="6665466"/>
            <a:ext cx="4584700" cy="279307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5400" marR="10160" algn="just">
              <a:lnSpc>
                <a:spcPct val="100299"/>
              </a:lnSpc>
              <a:spcBef>
                <a:spcPts val="180"/>
              </a:spcBef>
            </a:pPr>
            <a:r>
              <a:rPr sz="3600" spc="400" dirty="0">
                <a:latin typeface="Microsoft JhengHei"/>
                <a:cs typeface="Microsoft JhengHei"/>
              </a:rPr>
              <a:t>這些</a:t>
            </a:r>
            <a:r>
              <a:rPr sz="3600" spc="408" dirty="0">
                <a:latin typeface="Microsoft JhengHei"/>
                <a:cs typeface="Microsoft JhengHei"/>
              </a:rPr>
              <a:t>人</a:t>
            </a:r>
            <a:r>
              <a:rPr sz="3600" dirty="0">
                <a:latin typeface="SimSun"/>
                <a:cs typeface="SimSun"/>
              </a:rPr>
              <a:t>（</a:t>
            </a:r>
            <a:r>
              <a:rPr sz="3600" spc="-1400" dirty="0">
                <a:latin typeface="SimSun"/>
                <a:cs typeface="SimSun"/>
              </a:rPr>
              <a:t> </a:t>
            </a:r>
            <a:r>
              <a:rPr sz="3600" spc="400" dirty="0">
                <a:latin typeface="Microsoft JhengHei"/>
                <a:cs typeface="Microsoft JhengHei"/>
              </a:rPr>
              <a:t>例</a:t>
            </a:r>
            <a:r>
              <a:rPr sz="3600" spc="420" dirty="0">
                <a:latin typeface="Microsoft JhengHei"/>
                <a:cs typeface="Microsoft JhengHei"/>
              </a:rPr>
              <a:t>如</a:t>
            </a:r>
            <a:r>
              <a:rPr sz="3600" dirty="0">
                <a:latin typeface="Microsoft JhengHei"/>
                <a:cs typeface="Microsoft JhengHei"/>
              </a:rPr>
              <a:t>：</a:t>
            </a:r>
            <a:r>
              <a:rPr sz="3600" spc="-500" dirty="0">
                <a:latin typeface="Microsoft JhengHei"/>
                <a:cs typeface="Microsoft JhengHei"/>
              </a:rPr>
              <a:t> </a:t>
            </a:r>
            <a:r>
              <a:rPr sz="3600" spc="400" dirty="0">
                <a:latin typeface="Microsoft JhengHei"/>
                <a:cs typeface="Microsoft JhengHei"/>
              </a:rPr>
              <a:t>大</a:t>
            </a:r>
            <a:r>
              <a:rPr sz="3600" dirty="0">
                <a:latin typeface="Microsoft JhengHei"/>
                <a:cs typeface="Microsoft JhengHei"/>
              </a:rPr>
              <a:t>學 </a:t>
            </a:r>
            <a:r>
              <a:rPr sz="3600" spc="400" dirty="0">
                <a:latin typeface="Microsoft JhengHei"/>
                <a:cs typeface="Microsoft JhengHei"/>
              </a:rPr>
              <a:t>教授</a:t>
            </a:r>
            <a:r>
              <a:rPr sz="3600" dirty="0">
                <a:latin typeface="SimSun"/>
                <a:cs typeface="SimSun"/>
              </a:rPr>
              <a:t>）</a:t>
            </a:r>
            <a:r>
              <a:rPr sz="3600" spc="-1400" dirty="0">
                <a:latin typeface="SimSun"/>
                <a:cs typeface="SimSun"/>
              </a:rPr>
              <a:t> </a:t>
            </a:r>
            <a:r>
              <a:rPr sz="3600" spc="400" dirty="0">
                <a:latin typeface="Microsoft JhengHei"/>
                <a:cs typeface="Microsoft JhengHei"/>
              </a:rPr>
              <a:t>並不</a:t>
            </a:r>
            <a:r>
              <a:rPr sz="3600" spc="420" dirty="0">
                <a:latin typeface="Microsoft JhengHei"/>
                <a:cs typeface="Microsoft JhengHei"/>
              </a:rPr>
              <a:t>清</a:t>
            </a:r>
            <a:r>
              <a:rPr sz="3600" spc="400" dirty="0">
                <a:latin typeface="Microsoft JhengHei"/>
                <a:cs typeface="Microsoft JhengHei"/>
              </a:rPr>
              <a:t>楚課</a:t>
            </a:r>
            <a:r>
              <a:rPr sz="3600" dirty="0">
                <a:latin typeface="Microsoft JhengHei"/>
                <a:cs typeface="Microsoft JhengHei"/>
              </a:rPr>
              <a:t>程 </a:t>
            </a:r>
            <a:r>
              <a:rPr sz="3600" spc="400" dirty="0">
                <a:latin typeface="Microsoft JhengHei"/>
                <a:cs typeface="Microsoft JhengHei"/>
              </a:rPr>
              <a:t>的內容與進</a:t>
            </a:r>
            <a:r>
              <a:rPr sz="3600" spc="420" dirty="0">
                <a:latin typeface="Microsoft JhengHei"/>
                <a:cs typeface="Microsoft JhengHei"/>
              </a:rPr>
              <a:t>行</a:t>
            </a:r>
            <a:r>
              <a:rPr sz="3600" spc="400" dirty="0">
                <a:latin typeface="Microsoft JhengHei"/>
                <a:cs typeface="Microsoft JhengHei"/>
              </a:rPr>
              <a:t>過</a:t>
            </a:r>
            <a:r>
              <a:rPr sz="3600" spc="440" dirty="0">
                <a:latin typeface="Microsoft JhengHei"/>
                <a:cs typeface="Microsoft JhengHei"/>
              </a:rPr>
              <a:t>程</a:t>
            </a:r>
            <a:r>
              <a:rPr sz="3600" dirty="0">
                <a:latin typeface="Microsoft JhengHei"/>
                <a:cs typeface="Microsoft JhengHei"/>
              </a:rPr>
              <a:t>， </a:t>
            </a:r>
            <a:r>
              <a:rPr sz="3600" spc="400" dirty="0">
                <a:latin typeface="Microsoft JhengHei"/>
                <a:cs typeface="Microsoft JhengHei"/>
              </a:rPr>
              <a:t>如何讓這些</a:t>
            </a:r>
            <a:r>
              <a:rPr sz="3600" spc="420" dirty="0">
                <a:latin typeface="Microsoft JhengHei"/>
                <a:cs typeface="Microsoft JhengHei"/>
              </a:rPr>
              <a:t>人</a:t>
            </a:r>
            <a:r>
              <a:rPr sz="3600" spc="400" dirty="0">
                <a:latin typeface="Microsoft JhengHei"/>
                <a:cs typeface="Microsoft JhengHei"/>
              </a:rPr>
              <a:t>很快</a:t>
            </a:r>
            <a:r>
              <a:rPr sz="3600" dirty="0">
                <a:latin typeface="Microsoft JhengHei"/>
                <a:cs typeface="Microsoft JhengHei"/>
              </a:rPr>
              <a:t>的 </a:t>
            </a:r>
            <a:r>
              <a:rPr sz="3600" spc="-10" dirty="0">
                <a:latin typeface="Microsoft JhengHei"/>
                <a:cs typeface="Microsoft JhengHei"/>
              </a:rPr>
              <a:t>瞭解</a:t>
            </a:r>
            <a:r>
              <a:rPr sz="3600" dirty="0">
                <a:latin typeface="Microsoft JhengHei"/>
                <a:cs typeface="Microsoft JhengHei"/>
              </a:rPr>
              <a:t>呢？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51280" y="311599"/>
            <a:ext cx="8298180" cy="1299074"/>
          </a:xfrm>
          <a:prstGeom prst="rect">
            <a:avLst/>
          </a:prstGeom>
        </p:spPr>
        <p:txBody>
          <a:bodyPr spcFirstLastPara="1" vert="horz" wrap="square" lIns="0" tIns="26670" rIns="0" bIns="0" rtlCol="0" anchor="ctr" anchorCtr="0">
            <a:spAutoFit/>
          </a:bodyPr>
          <a:lstStyle/>
          <a:p>
            <a:pPr marL="25400">
              <a:lnSpc>
                <a:spcPct val="100000"/>
              </a:lnSpc>
              <a:spcBef>
                <a:spcPts val="210"/>
              </a:spcBef>
            </a:pPr>
            <a:r>
              <a:rPr sz="8100" b="1" spc="1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作品說明的重要性</a:t>
            </a:r>
            <a:endParaRPr sz="8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5362" y="3649978"/>
            <a:ext cx="5212080" cy="1179810"/>
          </a:xfrm>
          <a:prstGeom prst="rect">
            <a:avLst/>
          </a:prstGeom>
          <a:ln w="25908">
            <a:solidFill>
              <a:srgbClr val="1CACE3"/>
            </a:solidFill>
          </a:ln>
        </p:spPr>
        <p:txBody>
          <a:bodyPr vert="horz" wrap="square" lIns="0" tIns="71120" rIns="0" bIns="0" rtlCol="0">
            <a:spAutoFit/>
          </a:bodyPr>
          <a:lstStyle/>
          <a:p>
            <a:pPr marL="316230">
              <a:spcBef>
                <a:spcPts val="560"/>
              </a:spcBef>
              <a:tabLst>
                <a:tab pos="3060700" algn="l"/>
              </a:tabLst>
            </a:pPr>
            <a:r>
              <a:rPr sz="7200" b="1" dirty="0">
                <a:solidFill>
                  <a:srgbClr val="477A78"/>
                </a:solidFill>
                <a:latin typeface="Microsoft JhengHei"/>
                <a:cs typeface="Microsoft JhengHei"/>
              </a:rPr>
              <a:t>學生	教師</a:t>
            </a:r>
            <a:endParaRPr sz="720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315700" y="8289542"/>
            <a:ext cx="7089140" cy="516808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spcBef>
                <a:spcPts val="190"/>
              </a:spcBef>
            </a:pPr>
            <a:r>
              <a:rPr sz="3200" spc="60" dirty="0">
                <a:solidFill>
                  <a:srgbClr val="FF0000"/>
                </a:solidFill>
                <a:latin typeface="Microsoft JhengHei"/>
                <a:cs typeface="Microsoft JhengHei"/>
              </a:rPr>
              <a:t>上方這個例子包含了課程進行的時間</a:t>
            </a:r>
            <a:r>
              <a:rPr sz="3200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、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315700" y="8777223"/>
            <a:ext cx="6680200" cy="1501693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 marR="10160" algn="just">
              <a:spcBef>
                <a:spcPts val="190"/>
              </a:spcBef>
            </a:pPr>
            <a:r>
              <a:rPr sz="3200" spc="60" dirty="0">
                <a:solidFill>
                  <a:srgbClr val="FF0000"/>
                </a:solidFill>
                <a:latin typeface="Microsoft JhengHei"/>
                <a:cs typeface="Microsoft JhengHei"/>
              </a:rPr>
              <a:t>主要的課程內</a:t>
            </a:r>
            <a:r>
              <a:rPr sz="3200" spc="80" dirty="0">
                <a:solidFill>
                  <a:srgbClr val="FF0000"/>
                </a:solidFill>
                <a:latin typeface="Microsoft JhengHei"/>
                <a:cs typeface="Microsoft JhengHei"/>
              </a:rPr>
              <a:t>容</a:t>
            </a:r>
            <a:r>
              <a:rPr sz="3200" spc="60" dirty="0">
                <a:solidFill>
                  <a:srgbClr val="FF0000"/>
                </a:solidFill>
                <a:latin typeface="Microsoft JhengHei"/>
                <a:cs typeface="Microsoft JhengHei"/>
              </a:rPr>
              <a:t>、團隊夥</a:t>
            </a:r>
            <a:r>
              <a:rPr sz="3200" spc="50" dirty="0">
                <a:solidFill>
                  <a:srgbClr val="FF0000"/>
                </a:solidFill>
                <a:latin typeface="Microsoft JhengHei"/>
                <a:cs typeface="Microsoft JhengHei"/>
              </a:rPr>
              <a:t>伴</a:t>
            </a:r>
            <a:r>
              <a:rPr sz="3200" spc="60" dirty="0">
                <a:solidFill>
                  <a:srgbClr val="FF0000"/>
                </a:solidFill>
                <a:latin typeface="Microsoft JhengHei"/>
                <a:cs typeface="Microsoft JhengHei"/>
              </a:rPr>
              <a:t>、</a:t>
            </a:r>
            <a:r>
              <a:rPr sz="3200" spc="80" dirty="0">
                <a:solidFill>
                  <a:srgbClr val="FF0000"/>
                </a:solidFill>
                <a:latin typeface="Microsoft JhengHei"/>
                <a:cs typeface="Microsoft JhengHei"/>
              </a:rPr>
              <a:t>以</a:t>
            </a:r>
            <a:r>
              <a:rPr sz="3200" spc="60" dirty="0">
                <a:solidFill>
                  <a:srgbClr val="FF0000"/>
                </a:solidFill>
                <a:latin typeface="Microsoft JhengHei"/>
                <a:cs typeface="Microsoft JhengHei"/>
              </a:rPr>
              <a:t>及</a:t>
            </a:r>
            <a:r>
              <a:rPr sz="3200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其 </a:t>
            </a:r>
            <a:r>
              <a:rPr sz="3200" spc="60" dirty="0">
                <a:solidFill>
                  <a:srgbClr val="FF0000"/>
                </a:solidFill>
                <a:latin typeface="Microsoft JhengHei"/>
                <a:cs typeface="Microsoft JhengHei"/>
              </a:rPr>
              <a:t>他課程參與者</a:t>
            </a:r>
            <a:r>
              <a:rPr sz="3200" spc="80" dirty="0">
                <a:solidFill>
                  <a:srgbClr val="FF0000"/>
                </a:solidFill>
                <a:latin typeface="SimSun"/>
                <a:cs typeface="SimSun"/>
              </a:rPr>
              <a:t>（</a:t>
            </a:r>
            <a:r>
              <a:rPr sz="3200" spc="60" dirty="0">
                <a:solidFill>
                  <a:srgbClr val="FF0000"/>
                </a:solidFill>
                <a:latin typeface="Microsoft JhengHei"/>
                <a:cs typeface="Microsoft JhengHei"/>
              </a:rPr>
              <a:t>教師</a:t>
            </a:r>
            <a:r>
              <a:rPr sz="3200" spc="60" dirty="0">
                <a:solidFill>
                  <a:srgbClr val="FF0000"/>
                </a:solidFill>
                <a:latin typeface="SimSun"/>
                <a:cs typeface="SimSun"/>
              </a:rPr>
              <a:t>）</a:t>
            </a:r>
            <a:r>
              <a:rPr sz="3200" spc="60" dirty="0">
                <a:solidFill>
                  <a:srgbClr val="FF0000"/>
                </a:solidFill>
                <a:latin typeface="Microsoft JhengHei"/>
                <a:cs typeface="Microsoft JhengHei"/>
              </a:rPr>
              <a:t>，是不</a:t>
            </a:r>
            <a:r>
              <a:rPr sz="3200" spc="80" dirty="0">
                <a:solidFill>
                  <a:srgbClr val="FF0000"/>
                </a:solidFill>
                <a:latin typeface="Microsoft JhengHei"/>
                <a:cs typeface="Microsoft JhengHei"/>
              </a:rPr>
              <a:t>錯</a:t>
            </a:r>
            <a:r>
              <a:rPr sz="3200" spc="60" dirty="0">
                <a:solidFill>
                  <a:srgbClr val="FF0000"/>
                </a:solidFill>
                <a:latin typeface="Microsoft JhengHei"/>
                <a:cs typeface="Microsoft JhengHei"/>
              </a:rPr>
              <a:t>的</a:t>
            </a:r>
            <a:r>
              <a:rPr sz="3200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寫 </a:t>
            </a:r>
            <a:r>
              <a:rPr sz="3200" spc="-20" dirty="0">
                <a:solidFill>
                  <a:srgbClr val="FF0000"/>
                </a:solidFill>
                <a:latin typeface="Microsoft JhengHei"/>
                <a:cs typeface="Microsoft JhengHei"/>
              </a:rPr>
              <a:t>法喔</a:t>
            </a:r>
            <a:r>
              <a:rPr sz="3200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!</a:t>
            </a:r>
            <a:endParaRPr sz="3200">
              <a:latin typeface="Microsoft JhengHei"/>
              <a:cs typeface="Microsoft JhengHe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16927" y="5029104"/>
            <a:ext cx="5048250" cy="4615180"/>
            <a:chOff x="158463" y="2514552"/>
            <a:chExt cx="2524125" cy="230759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463" y="2514552"/>
              <a:ext cx="2523809" cy="230740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6595" y="2523743"/>
              <a:ext cx="2452116" cy="224485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96595" y="2523743"/>
              <a:ext cx="2452370" cy="2245360"/>
            </a:xfrm>
            <a:custGeom>
              <a:avLst/>
              <a:gdLst/>
              <a:ahLst/>
              <a:cxnLst/>
              <a:rect l="l" t="t" r="r" b="b"/>
              <a:pathLst>
                <a:path w="2452370" h="2245360">
                  <a:moveTo>
                    <a:pt x="0" y="786257"/>
                  </a:moveTo>
                  <a:lnTo>
                    <a:pt x="960247" y="786257"/>
                  </a:lnTo>
                  <a:lnTo>
                    <a:pt x="960247" y="499363"/>
                  </a:lnTo>
                  <a:lnTo>
                    <a:pt x="755307" y="499363"/>
                  </a:lnTo>
                  <a:lnTo>
                    <a:pt x="1226058" y="0"/>
                  </a:lnTo>
                  <a:lnTo>
                    <a:pt x="1696847" y="499363"/>
                  </a:lnTo>
                  <a:lnTo>
                    <a:pt x="1491868" y="499363"/>
                  </a:lnTo>
                  <a:lnTo>
                    <a:pt x="1491868" y="786257"/>
                  </a:lnTo>
                  <a:lnTo>
                    <a:pt x="2452116" y="786257"/>
                  </a:lnTo>
                  <a:lnTo>
                    <a:pt x="2452116" y="2244852"/>
                  </a:lnTo>
                  <a:lnTo>
                    <a:pt x="0" y="2244852"/>
                  </a:lnTo>
                  <a:lnTo>
                    <a:pt x="0" y="786257"/>
                  </a:lnTo>
                  <a:close/>
                </a:path>
              </a:pathLst>
            </a:custGeom>
            <a:ln w="9144">
              <a:solidFill>
                <a:srgbClr val="16ABE3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220622" y="7219595"/>
            <a:ext cx="3251200" cy="168764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sz="3600" spc="-10" dirty="0">
                <a:latin typeface="Microsoft JhengHei"/>
                <a:cs typeface="Microsoft JhengHei"/>
              </a:rPr>
              <a:t>教師和學生</a:t>
            </a:r>
            <a:endParaRPr sz="3600">
              <a:latin typeface="Microsoft JhengHei"/>
              <a:cs typeface="Microsoft JhengHei"/>
            </a:endParaRPr>
          </a:p>
          <a:p>
            <a:pPr algn="ctr">
              <a:spcBef>
                <a:spcPts val="10"/>
              </a:spcBef>
            </a:pPr>
            <a:r>
              <a:rPr sz="3600" dirty="0">
                <a:latin typeface="Microsoft JhengHei"/>
                <a:cs typeface="Microsoft JhengHei"/>
              </a:rPr>
              <a:t>非常清楚</a:t>
            </a:r>
            <a:endParaRPr sz="360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</a:pPr>
            <a:r>
              <a:rPr sz="3600" dirty="0">
                <a:latin typeface="Microsoft JhengHei"/>
                <a:cs typeface="Microsoft JhengHei"/>
              </a:rPr>
              <a:t>課程的進行過程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43840" y="2596894"/>
            <a:ext cx="5212080" cy="966468"/>
          </a:xfrm>
          <a:custGeom>
            <a:avLst/>
            <a:gdLst/>
            <a:ahLst/>
            <a:cxnLst/>
            <a:rect l="l" t="t" r="r" b="b"/>
            <a:pathLst>
              <a:path w="2606040" h="483235">
                <a:moveTo>
                  <a:pt x="2383155" y="0"/>
                </a:moveTo>
                <a:lnTo>
                  <a:pt x="222872" y="0"/>
                </a:lnTo>
                <a:lnTo>
                  <a:pt x="177955" y="4529"/>
                </a:lnTo>
                <a:lnTo>
                  <a:pt x="136120" y="17520"/>
                </a:lnTo>
                <a:lnTo>
                  <a:pt x="98262" y="38073"/>
                </a:lnTo>
                <a:lnTo>
                  <a:pt x="65278" y="65293"/>
                </a:lnTo>
                <a:lnTo>
                  <a:pt x="38063" y="98282"/>
                </a:lnTo>
                <a:lnTo>
                  <a:pt x="17514" y="136142"/>
                </a:lnTo>
                <a:lnTo>
                  <a:pt x="4527" y="177975"/>
                </a:lnTo>
                <a:lnTo>
                  <a:pt x="0" y="222885"/>
                </a:lnTo>
                <a:lnTo>
                  <a:pt x="0" y="483107"/>
                </a:lnTo>
                <a:lnTo>
                  <a:pt x="2606040" y="483107"/>
                </a:lnTo>
                <a:lnTo>
                  <a:pt x="2606040" y="222885"/>
                </a:lnTo>
                <a:lnTo>
                  <a:pt x="2601510" y="177975"/>
                </a:lnTo>
                <a:lnTo>
                  <a:pt x="2588519" y="136142"/>
                </a:lnTo>
                <a:lnTo>
                  <a:pt x="2567966" y="98282"/>
                </a:lnTo>
                <a:lnTo>
                  <a:pt x="2540746" y="65293"/>
                </a:lnTo>
                <a:lnTo>
                  <a:pt x="2507757" y="38073"/>
                </a:lnTo>
                <a:lnTo>
                  <a:pt x="2469897" y="17520"/>
                </a:lnTo>
                <a:lnTo>
                  <a:pt x="2428064" y="4529"/>
                </a:lnTo>
                <a:lnTo>
                  <a:pt x="2383155" y="0"/>
                </a:lnTo>
                <a:close/>
              </a:path>
            </a:pathLst>
          </a:custGeom>
          <a:solidFill>
            <a:srgbClr val="1CACE3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19" name="object 19"/>
          <p:cNvSpPr txBox="1"/>
          <p:nvPr/>
        </p:nvSpPr>
        <p:spPr>
          <a:xfrm>
            <a:off x="1299870" y="2737357"/>
            <a:ext cx="3098800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z="4800" b="1" dirty="0">
                <a:solidFill>
                  <a:srgbClr val="FFFFFF"/>
                </a:solidFill>
                <a:latin typeface="Microsoft JhengHei"/>
                <a:cs typeface="Microsoft JhengHei"/>
              </a:rPr>
              <a:t>課程參與者</a:t>
            </a:r>
            <a:endParaRPr sz="4800">
              <a:latin typeface="Microsoft JhengHei"/>
              <a:cs typeface="Microsoft JhengHe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570227" y="4137405"/>
            <a:ext cx="562610" cy="549910"/>
            <a:chOff x="1285113" y="2068702"/>
            <a:chExt cx="281305" cy="274955"/>
          </a:xfrm>
        </p:grpSpPr>
        <p:sp>
          <p:nvSpPr>
            <p:cNvPr id="21" name="object 21"/>
            <p:cNvSpPr/>
            <p:nvPr/>
          </p:nvSpPr>
          <p:spPr>
            <a:xfrm>
              <a:off x="1298067" y="2081529"/>
              <a:ext cx="255270" cy="248920"/>
            </a:xfrm>
            <a:custGeom>
              <a:avLst/>
              <a:gdLst/>
              <a:ahLst/>
              <a:cxnLst/>
              <a:rect l="l" t="t" r="r" b="b"/>
              <a:pathLst>
                <a:path w="255269" h="248919">
                  <a:moveTo>
                    <a:pt x="255270" y="85090"/>
                  </a:moveTo>
                  <a:lnTo>
                    <a:pt x="167386" y="85090"/>
                  </a:lnTo>
                  <a:lnTo>
                    <a:pt x="167386" y="0"/>
                  </a:lnTo>
                  <a:lnTo>
                    <a:pt x="87884" y="0"/>
                  </a:lnTo>
                  <a:lnTo>
                    <a:pt x="87884" y="85090"/>
                  </a:lnTo>
                  <a:lnTo>
                    <a:pt x="0" y="85090"/>
                  </a:lnTo>
                  <a:lnTo>
                    <a:pt x="0" y="163830"/>
                  </a:lnTo>
                  <a:lnTo>
                    <a:pt x="87884" y="163830"/>
                  </a:lnTo>
                  <a:lnTo>
                    <a:pt x="87884" y="248920"/>
                  </a:lnTo>
                  <a:lnTo>
                    <a:pt x="167386" y="248920"/>
                  </a:lnTo>
                  <a:lnTo>
                    <a:pt x="167386" y="163830"/>
                  </a:lnTo>
                  <a:lnTo>
                    <a:pt x="255270" y="163830"/>
                  </a:lnTo>
                  <a:lnTo>
                    <a:pt x="255270" y="8509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298067" y="2081656"/>
              <a:ext cx="255270" cy="248920"/>
            </a:xfrm>
            <a:custGeom>
              <a:avLst/>
              <a:gdLst/>
              <a:ahLst/>
              <a:cxnLst/>
              <a:rect l="l" t="t" r="r" b="b"/>
              <a:pathLst>
                <a:path w="255269" h="248919">
                  <a:moveTo>
                    <a:pt x="0" y="84581"/>
                  </a:moveTo>
                  <a:lnTo>
                    <a:pt x="87884" y="84581"/>
                  </a:lnTo>
                  <a:lnTo>
                    <a:pt x="87884" y="0"/>
                  </a:lnTo>
                  <a:lnTo>
                    <a:pt x="167386" y="0"/>
                  </a:lnTo>
                  <a:lnTo>
                    <a:pt x="167386" y="84581"/>
                  </a:lnTo>
                  <a:lnTo>
                    <a:pt x="255270" y="84581"/>
                  </a:lnTo>
                  <a:lnTo>
                    <a:pt x="255270" y="164084"/>
                  </a:lnTo>
                  <a:lnTo>
                    <a:pt x="167386" y="164084"/>
                  </a:lnTo>
                  <a:lnTo>
                    <a:pt x="167386" y="248666"/>
                  </a:lnTo>
                  <a:lnTo>
                    <a:pt x="87884" y="248666"/>
                  </a:lnTo>
                  <a:lnTo>
                    <a:pt x="87884" y="164084"/>
                  </a:lnTo>
                  <a:lnTo>
                    <a:pt x="0" y="164084"/>
                  </a:lnTo>
                  <a:lnTo>
                    <a:pt x="0" y="84581"/>
                  </a:lnTo>
                  <a:close/>
                </a:path>
              </a:pathLst>
            </a:custGeom>
            <a:ln w="25908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701284" y="3646932"/>
            <a:ext cx="5209540" cy="1177245"/>
          </a:xfrm>
          <a:prstGeom prst="rect">
            <a:avLst/>
          </a:prstGeom>
          <a:ln w="25907">
            <a:solidFill>
              <a:srgbClr val="00AF50"/>
            </a:solidFill>
          </a:ln>
        </p:spPr>
        <p:txBody>
          <a:bodyPr vert="horz" wrap="square" lIns="0" tIns="68580" rIns="0" bIns="0" rtlCol="0">
            <a:spAutoFit/>
          </a:bodyPr>
          <a:lstStyle/>
          <a:p>
            <a:pPr marL="1231900">
              <a:spcBef>
                <a:spcPts val="540"/>
              </a:spcBef>
            </a:pPr>
            <a:r>
              <a:rPr sz="7200" b="1" spc="-10" dirty="0">
                <a:solidFill>
                  <a:srgbClr val="477A78"/>
                </a:solidFill>
                <a:latin typeface="Microsoft JhengHei"/>
                <a:cs typeface="Microsoft JhengHei"/>
              </a:rPr>
              <a:t>其他人</a:t>
            </a:r>
            <a:endParaRPr sz="7200">
              <a:latin typeface="Microsoft JhengHei"/>
              <a:cs typeface="Microsoft JhengHe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699758" y="2590800"/>
            <a:ext cx="5212080" cy="966468"/>
          </a:xfrm>
          <a:custGeom>
            <a:avLst/>
            <a:gdLst/>
            <a:ahLst/>
            <a:cxnLst/>
            <a:rect l="l" t="t" r="r" b="b"/>
            <a:pathLst>
              <a:path w="2606040" h="483235">
                <a:moveTo>
                  <a:pt x="2383155" y="0"/>
                </a:moveTo>
                <a:lnTo>
                  <a:pt x="222884" y="0"/>
                </a:lnTo>
                <a:lnTo>
                  <a:pt x="177975" y="4529"/>
                </a:lnTo>
                <a:lnTo>
                  <a:pt x="136142" y="17520"/>
                </a:lnTo>
                <a:lnTo>
                  <a:pt x="98282" y="38073"/>
                </a:lnTo>
                <a:lnTo>
                  <a:pt x="65293" y="65293"/>
                </a:lnTo>
                <a:lnTo>
                  <a:pt x="38073" y="98282"/>
                </a:lnTo>
                <a:lnTo>
                  <a:pt x="17520" y="136142"/>
                </a:lnTo>
                <a:lnTo>
                  <a:pt x="4529" y="177975"/>
                </a:lnTo>
                <a:lnTo>
                  <a:pt x="0" y="222885"/>
                </a:lnTo>
                <a:lnTo>
                  <a:pt x="0" y="483108"/>
                </a:lnTo>
                <a:lnTo>
                  <a:pt x="2606040" y="483108"/>
                </a:lnTo>
                <a:lnTo>
                  <a:pt x="2606040" y="222885"/>
                </a:lnTo>
                <a:lnTo>
                  <a:pt x="2601510" y="177975"/>
                </a:lnTo>
                <a:lnTo>
                  <a:pt x="2588519" y="136142"/>
                </a:lnTo>
                <a:lnTo>
                  <a:pt x="2567966" y="98282"/>
                </a:lnTo>
                <a:lnTo>
                  <a:pt x="2540746" y="65293"/>
                </a:lnTo>
                <a:lnTo>
                  <a:pt x="2507757" y="38073"/>
                </a:lnTo>
                <a:lnTo>
                  <a:pt x="2469897" y="17520"/>
                </a:lnTo>
                <a:lnTo>
                  <a:pt x="2428064" y="4529"/>
                </a:lnTo>
                <a:lnTo>
                  <a:pt x="2383155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25" name="object 25"/>
          <p:cNvSpPr txBox="1"/>
          <p:nvPr/>
        </p:nvSpPr>
        <p:spPr>
          <a:xfrm>
            <a:off x="6146290" y="2731161"/>
            <a:ext cx="4318000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z="4800" b="1" spc="-10" dirty="0">
                <a:solidFill>
                  <a:srgbClr val="FFFFFF"/>
                </a:solidFill>
                <a:latin typeface="Microsoft JhengHei"/>
                <a:cs typeface="Microsoft JhengHei"/>
              </a:rPr>
              <a:t>學習成果閱讀者</a:t>
            </a:r>
            <a:endParaRPr sz="4800">
              <a:latin typeface="Microsoft JhengHei"/>
              <a:cs typeface="Microsoft JhengHe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0504042" y="91231"/>
            <a:ext cx="4173220" cy="2736850"/>
            <a:chOff x="5252021" y="45615"/>
            <a:chExt cx="2086610" cy="1368425"/>
          </a:xfrm>
        </p:grpSpPr>
        <p:sp>
          <p:nvSpPr>
            <p:cNvPr id="27" name="object 27"/>
            <p:cNvSpPr/>
            <p:nvPr/>
          </p:nvSpPr>
          <p:spPr>
            <a:xfrm>
              <a:off x="5265039" y="58633"/>
              <a:ext cx="2060575" cy="1342390"/>
            </a:xfrm>
            <a:custGeom>
              <a:avLst/>
              <a:gdLst/>
              <a:ahLst/>
              <a:cxnLst/>
              <a:rect l="l" t="t" r="r" b="b"/>
              <a:pathLst>
                <a:path w="2060575" h="1342390">
                  <a:moveTo>
                    <a:pt x="1352483" y="0"/>
                  </a:moveTo>
                  <a:lnTo>
                    <a:pt x="1302023" y="826"/>
                  </a:lnTo>
                  <a:lnTo>
                    <a:pt x="1251502" y="4315"/>
                  </a:lnTo>
                  <a:lnTo>
                    <a:pt x="1201110" y="10509"/>
                  </a:lnTo>
                  <a:lnTo>
                    <a:pt x="1151033" y="19448"/>
                  </a:lnTo>
                  <a:lnTo>
                    <a:pt x="1101459" y="31175"/>
                  </a:lnTo>
                  <a:lnTo>
                    <a:pt x="1052575" y="45732"/>
                  </a:lnTo>
                  <a:lnTo>
                    <a:pt x="1004570" y="63159"/>
                  </a:lnTo>
                  <a:lnTo>
                    <a:pt x="953943" y="85282"/>
                  </a:lnTo>
                  <a:lnTo>
                    <a:pt x="906661" y="109959"/>
                  </a:lnTo>
                  <a:lnTo>
                    <a:pt x="862798" y="137006"/>
                  </a:lnTo>
                  <a:lnTo>
                    <a:pt x="822429" y="166239"/>
                  </a:lnTo>
                  <a:lnTo>
                    <a:pt x="785629" y="197472"/>
                  </a:lnTo>
                  <a:lnTo>
                    <a:pt x="752474" y="230521"/>
                  </a:lnTo>
                  <a:lnTo>
                    <a:pt x="723038" y="265201"/>
                  </a:lnTo>
                  <a:lnTo>
                    <a:pt x="697396" y="301328"/>
                  </a:lnTo>
                  <a:lnTo>
                    <a:pt x="675624" y="338717"/>
                  </a:lnTo>
                  <a:lnTo>
                    <a:pt x="657796" y="377183"/>
                  </a:lnTo>
                  <a:lnTo>
                    <a:pt x="643988" y="416541"/>
                  </a:lnTo>
                  <a:lnTo>
                    <a:pt x="634274" y="456607"/>
                  </a:lnTo>
                  <a:lnTo>
                    <a:pt x="628730" y="497197"/>
                  </a:lnTo>
                  <a:lnTo>
                    <a:pt x="627431" y="538125"/>
                  </a:lnTo>
                  <a:lnTo>
                    <a:pt x="630451" y="579206"/>
                  </a:lnTo>
                  <a:lnTo>
                    <a:pt x="637867" y="620257"/>
                  </a:lnTo>
                  <a:lnTo>
                    <a:pt x="649752" y="661091"/>
                  </a:lnTo>
                  <a:lnTo>
                    <a:pt x="666182" y="701526"/>
                  </a:lnTo>
                  <a:lnTo>
                    <a:pt x="687232" y="741376"/>
                  </a:lnTo>
                  <a:lnTo>
                    <a:pt x="712977" y="780455"/>
                  </a:lnTo>
                  <a:lnTo>
                    <a:pt x="0" y="1342049"/>
                  </a:lnTo>
                  <a:lnTo>
                    <a:pt x="885951" y="936919"/>
                  </a:lnTo>
                  <a:lnTo>
                    <a:pt x="926488" y="960088"/>
                  </a:lnTo>
                  <a:lnTo>
                    <a:pt x="968727" y="980863"/>
                  </a:lnTo>
                  <a:lnTo>
                    <a:pt x="1012488" y="999230"/>
                  </a:lnTo>
                  <a:lnTo>
                    <a:pt x="1057589" y="1015176"/>
                  </a:lnTo>
                  <a:lnTo>
                    <a:pt x="1103847" y="1028688"/>
                  </a:lnTo>
                  <a:lnTo>
                    <a:pt x="1151080" y="1039752"/>
                  </a:lnTo>
                  <a:lnTo>
                    <a:pt x="1199107" y="1048355"/>
                  </a:lnTo>
                  <a:lnTo>
                    <a:pt x="1247746" y="1054484"/>
                  </a:lnTo>
                  <a:lnTo>
                    <a:pt x="1296815" y="1058126"/>
                  </a:lnTo>
                  <a:lnTo>
                    <a:pt x="1346131" y="1059266"/>
                  </a:lnTo>
                  <a:lnTo>
                    <a:pt x="1395513" y="1057892"/>
                  </a:lnTo>
                  <a:lnTo>
                    <a:pt x="1444780" y="1053991"/>
                  </a:lnTo>
                  <a:lnTo>
                    <a:pt x="1493748" y="1047548"/>
                  </a:lnTo>
                  <a:lnTo>
                    <a:pt x="1542237" y="1038551"/>
                  </a:lnTo>
                  <a:lnTo>
                    <a:pt x="1590063" y="1026987"/>
                  </a:lnTo>
                  <a:lnTo>
                    <a:pt x="1637046" y="1012841"/>
                  </a:lnTo>
                  <a:lnTo>
                    <a:pt x="1683004" y="996101"/>
                  </a:lnTo>
                  <a:lnTo>
                    <a:pt x="1733630" y="973979"/>
                  </a:lnTo>
                  <a:lnTo>
                    <a:pt x="1780912" y="949302"/>
                  </a:lnTo>
                  <a:lnTo>
                    <a:pt x="1824775" y="922255"/>
                  </a:lnTo>
                  <a:lnTo>
                    <a:pt x="1865144" y="893022"/>
                  </a:lnTo>
                  <a:lnTo>
                    <a:pt x="1901944" y="861789"/>
                  </a:lnTo>
                  <a:lnTo>
                    <a:pt x="1935099" y="828740"/>
                  </a:lnTo>
                  <a:lnTo>
                    <a:pt x="1964535" y="794060"/>
                  </a:lnTo>
                  <a:lnTo>
                    <a:pt x="1990177" y="757933"/>
                  </a:lnTo>
                  <a:lnTo>
                    <a:pt x="2011949" y="720544"/>
                  </a:lnTo>
                  <a:lnTo>
                    <a:pt x="2029777" y="682078"/>
                  </a:lnTo>
                  <a:lnTo>
                    <a:pt x="2043585" y="642720"/>
                  </a:lnTo>
                  <a:lnTo>
                    <a:pt x="2053299" y="602653"/>
                  </a:lnTo>
                  <a:lnTo>
                    <a:pt x="2058843" y="562064"/>
                  </a:lnTo>
                  <a:lnTo>
                    <a:pt x="2060142" y="521136"/>
                  </a:lnTo>
                  <a:lnTo>
                    <a:pt x="2057122" y="480055"/>
                  </a:lnTo>
                  <a:lnTo>
                    <a:pt x="2049706" y="439004"/>
                  </a:lnTo>
                  <a:lnTo>
                    <a:pt x="2037821" y="398169"/>
                  </a:lnTo>
                  <a:lnTo>
                    <a:pt x="2021391" y="357735"/>
                  </a:lnTo>
                  <a:lnTo>
                    <a:pt x="2000341" y="317885"/>
                  </a:lnTo>
                  <a:lnTo>
                    <a:pt x="1974595" y="278805"/>
                  </a:lnTo>
                  <a:lnTo>
                    <a:pt x="1947551" y="244689"/>
                  </a:lnTo>
                  <a:lnTo>
                    <a:pt x="1917633" y="212611"/>
                  </a:lnTo>
                  <a:lnTo>
                    <a:pt x="1885027" y="182612"/>
                  </a:lnTo>
                  <a:lnTo>
                    <a:pt x="1849922" y="154735"/>
                  </a:lnTo>
                  <a:lnTo>
                    <a:pt x="1812506" y="129021"/>
                  </a:lnTo>
                  <a:lnTo>
                    <a:pt x="1772965" y="105511"/>
                  </a:lnTo>
                  <a:lnTo>
                    <a:pt x="1731489" y="84247"/>
                  </a:lnTo>
                  <a:lnTo>
                    <a:pt x="1688263" y="65271"/>
                  </a:lnTo>
                  <a:lnTo>
                    <a:pt x="1643477" y="48625"/>
                  </a:lnTo>
                  <a:lnTo>
                    <a:pt x="1597317" y="34350"/>
                  </a:lnTo>
                  <a:lnTo>
                    <a:pt x="1549971" y="22488"/>
                  </a:lnTo>
                  <a:lnTo>
                    <a:pt x="1501627" y="13080"/>
                  </a:lnTo>
                  <a:lnTo>
                    <a:pt x="1452473" y="6168"/>
                  </a:lnTo>
                  <a:lnTo>
                    <a:pt x="1402695" y="1794"/>
                  </a:lnTo>
                  <a:lnTo>
                    <a:pt x="13524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5265039" y="58633"/>
              <a:ext cx="2060575" cy="1342390"/>
            </a:xfrm>
            <a:custGeom>
              <a:avLst/>
              <a:gdLst/>
              <a:ahLst/>
              <a:cxnLst/>
              <a:rect l="l" t="t" r="r" b="b"/>
              <a:pathLst>
                <a:path w="2060575" h="1342390">
                  <a:moveTo>
                    <a:pt x="0" y="1342049"/>
                  </a:moveTo>
                  <a:lnTo>
                    <a:pt x="712977" y="780455"/>
                  </a:lnTo>
                  <a:lnTo>
                    <a:pt x="687232" y="741376"/>
                  </a:lnTo>
                  <a:lnTo>
                    <a:pt x="666182" y="701526"/>
                  </a:lnTo>
                  <a:lnTo>
                    <a:pt x="649752" y="661091"/>
                  </a:lnTo>
                  <a:lnTo>
                    <a:pt x="637867" y="620257"/>
                  </a:lnTo>
                  <a:lnTo>
                    <a:pt x="630451" y="579206"/>
                  </a:lnTo>
                  <a:lnTo>
                    <a:pt x="627431" y="538125"/>
                  </a:lnTo>
                  <a:lnTo>
                    <a:pt x="628730" y="497197"/>
                  </a:lnTo>
                  <a:lnTo>
                    <a:pt x="634274" y="456607"/>
                  </a:lnTo>
                  <a:lnTo>
                    <a:pt x="643988" y="416541"/>
                  </a:lnTo>
                  <a:lnTo>
                    <a:pt x="657796" y="377183"/>
                  </a:lnTo>
                  <a:lnTo>
                    <a:pt x="675624" y="338717"/>
                  </a:lnTo>
                  <a:lnTo>
                    <a:pt x="697396" y="301328"/>
                  </a:lnTo>
                  <a:lnTo>
                    <a:pt x="723038" y="265201"/>
                  </a:lnTo>
                  <a:lnTo>
                    <a:pt x="752474" y="230521"/>
                  </a:lnTo>
                  <a:lnTo>
                    <a:pt x="785629" y="197472"/>
                  </a:lnTo>
                  <a:lnTo>
                    <a:pt x="822429" y="166239"/>
                  </a:lnTo>
                  <a:lnTo>
                    <a:pt x="862798" y="137006"/>
                  </a:lnTo>
                  <a:lnTo>
                    <a:pt x="906661" y="109959"/>
                  </a:lnTo>
                  <a:lnTo>
                    <a:pt x="953943" y="85282"/>
                  </a:lnTo>
                  <a:lnTo>
                    <a:pt x="1004570" y="63159"/>
                  </a:lnTo>
                  <a:lnTo>
                    <a:pt x="1052575" y="45732"/>
                  </a:lnTo>
                  <a:lnTo>
                    <a:pt x="1101459" y="31175"/>
                  </a:lnTo>
                  <a:lnTo>
                    <a:pt x="1151033" y="19448"/>
                  </a:lnTo>
                  <a:lnTo>
                    <a:pt x="1201110" y="10509"/>
                  </a:lnTo>
                  <a:lnTo>
                    <a:pt x="1251502" y="4315"/>
                  </a:lnTo>
                  <a:lnTo>
                    <a:pt x="1302023" y="826"/>
                  </a:lnTo>
                  <a:lnTo>
                    <a:pt x="1352483" y="0"/>
                  </a:lnTo>
                  <a:lnTo>
                    <a:pt x="1402695" y="1794"/>
                  </a:lnTo>
                  <a:lnTo>
                    <a:pt x="1452473" y="6168"/>
                  </a:lnTo>
                  <a:lnTo>
                    <a:pt x="1501627" y="13080"/>
                  </a:lnTo>
                  <a:lnTo>
                    <a:pt x="1549971" y="22488"/>
                  </a:lnTo>
                  <a:lnTo>
                    <a:pt x="1597317" y="34350"/>
                  </a:lnTo>
                  <a:lnTo>
                    <a:pt x="1643477" y="48625"/>
                  </a:lnTo>
                  <a:lnTo>
                    <a:pt x="1688263" y="65271"/>
                  </a:lnTo>
                  <a:lnTo>
                    <a:pt x="1731489" y="84247"/>
                  </a:lnTo>
                  <a:lnTo>
                    <a:pt x="1772965" y="105511"/>
                  </a:lnTo>
                  <a:lnTo>
                    <a:pt x="1812506" y="129021"/>
                  </a:lnTo>
                  <a:lnTo>
                    <a:pt x="1849922" y="154735"/>
                  </a:lnTo>
                  <a:lnTo>
                    <a:pt x="1885027" y="182612"/>
                  </a:lnTo>
                  <a:lnTo>
                    <a:pt x="1917633" y="212611"/>
                  </a:lnTo>
                  <a:lnTo>
                    <a:pt x="1947551" y="244689"/>
                  </a:lnTo>
                  <a:lnTo>
                    <a:pt x="1974595" y="278805"/>
                  </a:lnTo>
                  <a:lnTo>
                    <a:pt x="2000341" y="317885"/>
                  </a:lnTo>
                  <a:lnTo>
                    <a:pt x="2021391" y="357735"/>
                  </a:lnTo>
                  <a:lnTo>
                    <a:pt x="2037821" y="398169"/>
                  </a:lnTo>
                  <a:lnTo>
                    <a:pt x="2049706" y="439004"/>
                  </a:lnTo>
                  <a:lnTo>
                    <a:pt x="2057122" y="480055"/>
                  </a:lnTo>
                  <a:lnTo>
                    <a:pt x="2060142" y="521136"/>
                  </a:lnTo>
                  <a:lnTo>
                    <a:pt x="2058843" y="562064"/>
                  </a:lnTo>
                  <a:lnTo>
                    <a:pt x="2053299" y="602653"/>
                  </a:lnTo>
                  <a:lnTo>
                    <a:pt x="2043585" y="642720"/>
                  </a:lnTo>
                  <a:lnTo>
                    <a:pt x="2029777" y="682078"/>
                  </a:lnTo>
                  <a:lnTo>
                    <a:pt x="2011949" y="720544"/>
                  </a:lnTo>
                  <a:lnTo>
                    <a:pt x="1990177" y="757933"/>
                  </a:lnTo>
                  <a:lnTo>
                    <a:pt x="1964535" y="794060"/>
                  </a:lnTo>
                  <a:lnTo>
                    <a:pt x="1935099" y="828740"/>
                  </a:lnTo>
                  <a:lnTo>
                    <a:pt x="1901944" y="861789"/>
                  </a:lnTo>
                  <a:lnTo>
                    <a:pt x="1865144" y="893022"/>
                  </a:lnTo>
                  <a:lnTo>
                    <a:pt x="1824775" y="922255"/>
                  </a:lnTo>
                  <a:lnTo>
                    <a:pt x="1780912" y="949302"/>
                  </a:lnTo>
                  <a:lnTo>
                    <a:pt x="1733630" y="973979"/>
                  </a:lnTo>
                  <a:lnTo>
                    <a:pt x="1683004" y="996101"/>
                  </a:lnTo>
                  <a:lnTo>
                    <a:pt x="1637046" y="1012841"/>
                  </a:lnTo>
                  <a:lnTo>
                    <a:pt x="1590063" y="1026987"/>
                  </a:lnTo>
                  <a:lnTo>
                    <a:pt x="1542237" y="1038551"/>
                  </a:lnTo>
                  <a:lnTo>
                    <a:pt x="1493748" y="1047548"/>
                  </a:lnTo>
                  <a:lnTo>
                    <a:pt x="1444780" y="1053991"/>
                  </a:lnTo>
                  <a:lnTo>
                    <a:pt x="1395513" y="1057892"/>
                  </a:lnTo>
                  <a:lnTo>
                    <a:pt x="1346131" y="1059266"/>
                  </a:lnTo>
                  <a:lnTo>
                    <a:pt x="1296815" y="1058126"/>
                  </a:lnTo>
                  <a:lnTo>
                    <a:pt x="1247746" y="1054484"/>
                  </a:lnTo>
                  <a:lnTo>
                    <a:pt x="1199107" y="1048355"/>
                  </a:lnTo>
                  <a:lnTo>
                    <a:pt x="1151080" y="1039752"/>
                  </a:lnTo>
                  <a:lnTo>
                    <a:pt x="1103847" y="1028688"/>
                  </a:lnTo>
                  <a:lnTo>
                    <a:pt x="1057589" y="1015176"/>
                  </a:lnTo>
                  <a:lnTo>
                    <a:pt x="1012488" y="999230"/>
                  </a:lnTo>
                  <a:lnTo>
                    <a:pt x="968727" y="980863"/>
                  </a:lnTo>
                  <a:lnTo>
                    <a:pt x="926488" y="960088"/>
                  </a:lnTo>
                  <a:lnTo>
                    <a:pt x="885951" y="936919"/>
                  </a:lnTo>
                  <a:lnTo>
                    <a:pt x="0" y="1342049"/>
                  </a:lnTo>
                  <a:close/>
                </a:path>
              </a:pathLst>
            </a:custGeom>
            <a:ln w="25908">
              <a:solidFill>
                <a:srgbClr val="2583C5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2506706" y="312826"/>
            <a:ext cx="1424940" cy="168764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marR="10160" algn="just">
              <a:spcBef>
                <a:spcPts val="200"/>
              </a:spcBef>
            </a:pPr>
            <a:r>
              <a:rPr sz="3600" dirty="0">
                <a:latin typeface="Microsoft JhengHei"/>
                <a:cs typeface="Microsoft JhengHei"/>
              </a:rPr>
              <a:t>第三方 通常是 </a:t>
            </a:r>
            <a:r>
              <a:rPr sz="3600" dirty="0">
                <a:solidFill>
                  <a:srgbClr val="FF0000"/>
                </a:solidFill>
                <a:latin typeface="Microsoft JhengHei"/>
                <a:cs typeface="Microsoft JhengHei"/>
              </a:rPr>
              <a:t>檢視者</a:t>
            </a:r>
            <a:endParaRPr sz="3600">
              <a:latin typeface="Microsoft JhengHei"/>
              <a:cs typeface="Microsoft JhengHe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1137392" y="3669791"/>
            <a:ext cx="7035800" cy="4227830"/>
            <a:chOff x="5568696" y="1834895"/>
            <a:chExt cx="3517900" cy="2113915"/>
          </a:xfrm>
        </p:grpSpPr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51174" y="2025014"/>
              <a:ext cx="3258147" cy="170497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573268" y="1839467"/>
              <a:ext cx="3508375" cy="2105025"/>
            </a:xfrm>
            <a:custGeom>
              <a:avLst/>
              <a:gdLst/>
              <a:ahLst/>
              <a:cxnLst/>
              <a:rect l="l" t="t" r="r" b="b"/>
              <a:pathLst>
                <a:path w="3508375" h="2105025">
                  <a:moveTo>
                    <a:pt x="0" y="2104643"/>
                  </a:moveTo>
                  <a:lnTo>
                    <a:pt x="3508247" y="2104643"/>
                  </a:lnTo>
                  <a:lnTo>
                    <a:pt x="3508247" y="0"/>
                  </a:lnTo>
                  <a:lnTo>
                    <a:pt x="0" y="0"/>
                  </a:lnTo>
                  <a:lnTo>
                    <a:pt x="0" y="2104643"/>
                  </a:lnTo>
                  <a:close/>
                </a:path>
              </a:pathLst>
            </a:custGeom>
            <a:ln w="9144">
              <a:solidFill>
                <a:srgbClr val="A0C7C5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11155681" y="749809"/>
            <a:ext cx="6983730" cy="2807970"/>
            <a:chOff x="5577840" y="374904"/>
            <a:chExt cx="3491865" cy="1403985"/>
          </a:xfrm>
        </p:grpSpPr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09688" y="374904"/>
              <a:ext cx="1534668" cy="129235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577840" y="1295400"/>
              <a:ext cx="3491865" cy="483234"/>
            </a:xfrm>
            <a:custGeom>
              <a:avLst/>
              <a:gdLst/>
              <a:ahLst/>
              <a:cxnLst/>
              <a:rect l="l" t="t" r="r" b="b"/>
              <a:pathLst>
                <a:path w="3491865" h="483235">
                  <a:moveTo>
                    <a:pt x="3268599" y="0"/>
                  </a:moveTo>
                  <a:lnTo>
                    <a:pt x="222885" y="0"/>
                  </a:lnTo>
                  <a:lnTo>
                    <a:pt x="177975" y="4529"/>
                  </a:lnTo>
                  <a:lnTo>
                    <a:pt x="136142" y="17520"/>
                  </a:lnTo>
                  <a:lnTo>
                    <a:pt x="98282" y="38073"/>
                  </a:lnTo>
                  <a:lnTo>
                    <a:pt x="65293" y="65293"/>
                  </a:lnTo>
                  <a:lnTo>
                    <a:pt x="38073" y="98282"/>
                  </a:lnTo>
                  <a:lnTo>
                    <a:pt x="17520" y="136142"/>
                  </a:lnTo>
                  <a:lnTo>
                    <a:pt x="4529" y="177975"/>
                  </a:lnTo>
                  <a:lnTo>
                    <a:pt x="0" y="222885"/>
                  </a:lnTo>
                  <a:lnTo>
                    <a:pt x="0" y="483108"/>
                  </a:lnTo>
                  <a:lnTo>
                    <a:pt x="3491484" y="483108"/>
                  </a:lnTo>
                  <a:lnTo>
                    <a:pt x="3491484" y="222885"/>
                  </a:lnTo>
                  <a:lnTo>
                    <a:pt x="3486954" y="177975"/>
                  </a:lnTo>
                  <a:lnTo>
                    <a:pt x="3473963" y="136142"/>
                  </a:lnTo>
                  <a:lnTo>
                    <a:pt x="3453410" y="98282"/>
                  </a:lnTo>
                  <a:lnTo>
                    <a:pt x="3426190" y="65293"/>
                  </a:lnTo>
                  <a:lnTo>
                    <a:pt x="3393201" y="38073"/>
                  </a:lnTo>
                  <a:lnTo>
                    <a:pt x="3355341" y="17520"/>
                  </a:lnTo>
                  <a:lnTo>
                    <a:pt x="3313508" y="4529"/>
                  </a:lnTo>
                  <a:lnTo>
                    <a:pt x="3268599" y="0"/>
                  </a:lnTo>
                  <a:close/>
                </a:path>
              </a:pathLst>
            </a:custGeom>
            <a:solidFill>
              <a:srgbClr val="C5CDD1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2184380" y="2731160"/>
            <a:ext cx="4927600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z="4800" b="1" spc="-10" dirty="0">
                <a:latin typeface="Microsoft JhengHei"/>
                <a:cs typeface="Microsoft JhengHei"/>
              </a:rPr>
              <a:t>看看其他人怎麼寫</a:t>
            </a:r>
            <a:endParaRPr sz="48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718109"/>
          </a:xfrm>
          <a:custGeom>
            <a:avLst/>
            <a:gdLst/>
            <a:ahLst/>
            <a:cxnLst/>
            <a:rect l="l" t="t" r="r" b="b"/>
            <a:pathLst>
              <a:path w="9144000" h="1055370">
                <a:moveTo>
                  <a:pt x="0" y="1055370"/>
                </a:moveTo>
                <a:lnTo>
                  <a:pt x="9143999" y="1055370"/>
                </a:lnTo>
                <a:lnTo>
                  <a:pt x="9143999" y="0"/>
                </a:lnTo>
                <a:lnTo>
                  <a:pt x="0" y="0"/>
                </a:lnTo>
                <a:lnTo>
                  <a:pt x="0" y="1055370"/>
                </a:lnTo>
                <a:close/>
              </a:path>
            </a:pathLst>
          </a:custGeom>
          <a:solidFill>
            <a:srgbClr val="335B74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grpSp>
        <p:nvGrpSpPr>
          <p:cNvPr id="3" name="object 3"/>
          <p:cNvGrpSpPr/>
          <p:nvPr/>
        </p:nvGrpSpPr>
        <p:grpSpPr>
          <a:xfrm>
            <a:off x="447900" y="6435813"/>
            <a:ext cx="1379220" cy="2938780"/>
            <a:chOff x="223950" y="3364973"/>
            <a:chExt cx="689610" cy="14693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3950" y="3364973"/>
              <a:ext cx="689016" cy="14691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888" y="3422891"/>
              <a:ext cx="640118" cy="14066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6606" y="3397757"/>
              <a:ext cx="588263" cy="136855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76606" y="3397757"/>
              <a:ext cx="588645" cy="1369060"/>
            </a:xfrm>
            <a:custGeom>
              <a:avLst/>
              <a:gdLst/>
              <a:ahLst/>
              <a:cxnLst/>
              <a:rect l="l" t="t" r="r" b="b"/>
              <a:pathLst>
                <a:path w="588644" h="1369060">
                  <a:moveTo>
                    <a:pt x="98043" y="0"/>
                  </a:moveTo>
                  <a:lnTo>
                    <a:pt x="490220" y="0"/>
                  </a:lnTo>
                  <a:lnTo>
                    <a:pt x="528385" y="7711"/>
                  </a:lnTo>
                  <a:lnTo>
                    <a:pt x="559549" y="28733"/>
                  </a:lnTo>
                  <a:lnTo>
                    <a:pt x="580559" y="59900"/>
                  </a:lnTo>
                  <a:lnTo>
                    <a:pt x="588263" y="98044"/>
                  </a:lnTo>
                  <a:lnTo>
                    <a:pt x="588263" y="1203007"/>
                  </a:lnTo>
                  <a:lnTo>
                    <a:pt x="582350" y="1247015"/>
                  </a:lnTo>
                  <a:lnTo>
                    <a:pt x="565662" y="1286560"/>
                  </a:lnTo>
                  <a:lnTo>
                    <a:pt x="539776" y="1320064"/>
                  </a:lnTo>
                  <a:lnTo>
                    <a:pt x="506272" y="1345950"/>
                  </a:lnTo>
                  <a:lnTo>
                    <a:pt x="466727" y="1362638"/>
                  </a:lnTo>
                  <a:lnTo>
                    <a:pt x="422719" y="1368552"/>
                  </a:lnTo>
                  <a:lnTo>
                    <a:pt x="165544" y="1368552"/>
                  </a:lnTo>
                  <a:lnTo>
                    <a:pt x="121536" y="1362638"/>
                  </a:lnTo>
                  <a:lnTo>
                    <a:pt x="81991" y="1345950"/>
                  </a:lnTo>
                  <a:lnTo>
                    <a:pt x="48487" y="1320064"/>
                  </a:lnTo>
                  <a:lnTo>
                    <a:pt x="22601" y="1286560"/>
                  </a:lnTo>
                  <a:lnTo>
                    <a:pt x="5913" y="1247015"/>
                  </a:lnTo>
                  <a:lnTo>
                    <a:pt x="0" y="1203007"/>
                  </a:lnTo>
                  <a:lnTo>
                    <a:pt x="0" y="98044"/>
                  </a:lnTo>
                  <a:lnTo>
                    <a:pt x="7704" y="59900"/>
                  </a:lnTo>
                  <a:lnTo>
                    <a:pt x="28714" y="28733"/>
                  </a:lnTo>
                  <a:lnTo>
                    <a:pt x="59878" y="7711"/>
                  </a:lnTo>
                  <a:lnTo>
                    <a:pt x="98043" y="0"/>
                  </a:lnTo>
                  <a:close/>
                </a:path>
              </a:pathLst>
            </a:custGeom>
            <a:ln w="38100">
              <a:solidFill>
                <a:srgbClr val="21CDD5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58518" y="6530542"/>
            <a:ext cx="561340" cy="234397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marR="10160" algn="just">
              <a:lnSpc>
                <a:spcPct val="130000"/>
              </a:lnSpc>
              <a:spcBef>
                <a:spcPts val="200"/>
              </a:spcBef>
            </a:pPr>
            <a:r>
              <a:rPr sz="4000" b="1" dirty="0">
                <a:solidFill>
                  <a:srgbClr val="0000FF"/>
                </a:solidFill>
                <a:latin typeface="Microsoft JhengHei"/>
                <a:cs typeface="Microsoft JhengHei"/>
              </a:rPr>
              <a:t>總 結 </a:t>
            </a:r>
            <a:r>
              <a:rPr sz="4000" b="1" spc="10" dirty="0">
                <a:solidFill>
                  <a:srgbClr val="0000FF"/>
                </a:solidFill>
                <a:latin typeface="Microsoft JhengHei"/>
                <a:cs typeface="Microsoft JhengHei"/>
              </a:rPr>
              <a:t>性</a:t>
            </a:r>
            <a:endParaRPr sz="4000">
              <a:latin typeface="Microsoft JhengHei"/>
              <a:cs typeface="Microsoft JhengHe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790700"/>
            <a:ext cx="18288000" cy="4157978"/>
            <a:chOff x="0" y="1042416"/>
            <a:chExt cx="9144000" cy="2078989"/>
          </a:xfrm>
        </p:grpSpPr>
        <p:sp>
          <p:nvSpPr>
            <p:cNvPr id="10" name="object 10"/>
            <p:cNvSpPr/>
            <p:nvPr/>
          </p:nvSpPr>
          <p:spPr>
            <a:xfrm>
              <a:off x="0" y="1042416"/>
              <a:ext cx="9144000" cy="26034"/>
            </a:xfrm>
            <a:custGeom>
              <a:avLst/>
              <a:gdLst/>
              <a:ahLst/>
              <a:cxnLst/>
              <a:rect l="l" t="t" r="r" b="b"/>
              <a:pathLst>
                <a:path w="9144000" h="26034">
                  <a:moveTo>
                    <a:pt x="0" y="25907"/>
                  </a:moveTo>
                  <a:lnTo>
                    <a:pt x="9143999" y="25907"/>
                  </a:lnTo>
                  <a:lnTo>
                    <a:pt x="9143999" y="0"/>
                  </a:lnTo>
                  <a:lnTo>
                    <a:pt x="0" y="0"/>
                  </a:lnTo>
                  <a:lnTo>
                    <a:pt x="0" y="259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5295900" y="1743456"/>
              <a:ext cx="3481070" cy="1348740"/>
            </a:xfrm>
            <a:custGeom>
              <a:avLst/>
              <a:gdLst/>
              <a:ahLst/>
              <a:cxnLst/>
              <a:rect l="l" t="t" r="r" b="b"/>
              <a:pathLst>
                <a:path w="3481070" h="1348739">
                  <a:moveTo>
                    <a:pt x="0" y="1348740"/>
                  </a:moveTo>
                  <a:lnTo>
                    <a:pt x="3480815" y="1348740"/>
                  </a:lnTo>
                  <a:lnTo>
                    <a:pt x="3480815" y="0"/>
                  </a:lnTo>
                  <a:lnTo>
                    <a:pt x="0" y="0"/>
                  </a:lnTo>
                  <a:lnTo>
                    <a:pt x="0" y="1348740"/>
                  </a:lnTo>
                  <a:close/>
                </a:path>
              </a:pathLst>
            </a:custGeom>
            <a:ln w="57912">
              <a:solidFill>
                <a:srgbClr val="2583C5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629389" y="4069077"/>
            <a:ext cx="2891790" cy="88614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spcBef>
                <a:spcPts val="190"/>
              </a:spcBef>
            </a:pPr>
            <a:r>
              <a:rPr sz="5600" b="1" spc="-10" dirty="0">
                <a:latin typeface="Microsoft JhengHei"/>
                <a:cs typeface="Microsoft JhengHei"/>
              </a:rPr>
              <a:t>制式表件</a:t>
            </a:r>
            <a:endParaRPr sz="560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625328" y="6518148"/>
            <a:ext cx="6929120" cy="2701290"/>
          </a:xfrm>
          <a:custGeom>
            <a:avLst/>
            <a:gdLst/>
            <a:ahLst/>
            <a:cxnLst/>
            <a:rect l="l" t="t" r="r" b="b"/>
            <a:pathLst>
              <a:path w="3464559" h="1350645">
                <a:moveTo>
                  <a:pt x="0" y="1350263"/>
                </a:moveTo>
                <a:lnTo>
                  <a:pt x="3464051" y="1350263"/>
                </a:lnTo>
                <a:lnTo>
                  <a:pt x="3464051" y="0"/>
                </a:lnTo>
                <a:lnTo>
                  <a:pt x="0" y="0"/>
                </a:lnTo>
                <a:lnTo>
                  <a:pt x="0" y="1350263"/>
                </a:lnTo>
                <a:close/>
              </a:path>
            </a:pathLst>
          </a:custGeom>
          <a:ln w="57912">
            <a:solidFill>
              <a:srgbClr val="2583C5"/>
            </a:solidFill>
          </a:ln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14" name="object 14"/>
          <p:cNvSpPr txBox="1"/>
          <p:nvPr/>
        </p:nvSpPr>
        <p:spPr>
          <a:xfrm>
            <a:off x="12288518" y="6970674"/>
            <a:ext cx="3605528" cy="174791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 marR="10160" indent="709930">
              <a:spcBef>
                <a:spcPts val="190"/>
              </a:spcBef>
            </a:pPr>
            <a:r>
              <a:rPr sz="5600" b="1" spc="-10" dirty="0">
                <a:solidFill>
                  <a:srgbClr val="00AF50"/>
                </a:solidFill>
                <a:latin typeface="Microsoft JhengHei"/>
                <a:cs typeface="Microsoft JhengHei"/>
              </a:rPr>
              <a:t>發展出 </a:t>
            </a:r>
            <a:r>
              <a:rPr sz="5600" b="1" dirty="0">
                <a:solidFill>
                  <a:srgbClr val="00AF50"/>
                </a:solidFill>
                <a:latin typeface="Microsoft JhengHei"/>
                <a:cs typeface="Microsoft JhengHei"/>
              </a:rPr>
              <a:t> </a:t>
            </a:r>
            <a:r>
              <a:rPr sz="5600" b="1" spc="-10" dirty="0">
                <a:solidFill>
                  <a:srgbClr val="00AF50"/>
                </a:solidFill>
                <a:latin typeface="Microsoft JhengHei"/>
                <a:cs typeface="Microsoft JhengHei"/>
              </a:rPr>
              <a:t>自己的特色</a:t>
            </a:r>
            <a:endParaRPr sz="5600">
              <a:latin typeface="Microsoft JhengHei"/>
              <a:cs typeface="Microsoft JhengHe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7420" y="3122578"/>
            <a:ext cx="1379220" cy="2929890"/>
            <a:chOff x="208710" y="1708355"/>
            <a:chExt cx="689610" cy="146494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710" y="1708355"/>
              <a:ext cx="689016" cy="141894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1647" y="1766316"/>
              <a:ext cx="640118" cy="140665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1365" y="1741170"/>
              <a:ext cx="588264" cy="131825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61365" y="1741170"/>
              <a:ext cx="588645" cy="1318260"/>
            </a:xfrm>
            <a:custGeom>
              <a:avLst/>
              <a:gdLst/>
              <a:ahLst/>
              <a:cxnLst/>
              <a:rect l="l" t="t" r="r" b="b"/>
              <a:pathLst>
                <a:path w="588644" h="1318260">
                  <a:moveTo>
                    <a:pt x="98044" y="0"/>
                  </a:moveTo>
                  <a:lnTo>
                    <a:pt x="490220" y="0"/>
                  </a:lnTo>
                  <a:lnTo>
                    <a:pt x="528385" y="7711"/>
                  </a:lnTo>
                  <a:lnTo>
                    <a:pt x="559549" y="28733"/>
                  </a:lnTo>
                  <a:lnTo>
                    <a:pt x="580559" y="59900"/>
                  </a:lnTo>
                  <a:lnTo>
                    <a:pt x="588264" y="98043"/>
                  </a:lnTo>
                  <a:lnTo>
                    <a:pt x="588264" y="1152652"/>
                  </a:lnTo>
                  <a:lnTo>
                    <a:pt x="582350" y="1196669"/>
                  </a:lnTo>
                  <a:lnTo>
                    <a:pt x="565662" y="1236227"/>
                  </a:lnTo>
                  <a:lnTo>
                    <a:pt x="539776" y="1269745"/>
                  </a:lnTo>
                  <a:lnTo>
                    <a:pt x="506272" y="1295644"/>
                  </a:lnTo>
                  <a:lnTo>
                    <a:pt x="466727" y="1312342"/>
                  </a:lnTo>
                  <a:lnTo>
                    <a:pt x="422719" y="1318259"/>
                  </a:lnTo>
                  <a:lnTo>
                    <a:pt x="165544" y="1318259"/>
                  </a:lnTo>
                  <a:lnTo>
                    <a:pt x="121536" y="1312342"/>
                  </a:lnTo>
                  <a:lnTo>
                    <a:pt x="81991" y="1295644"/>
                  </a:lnTo>
                  <a:lnTo>
                    <a:pt x="48487" y="1269745"/>
                  </a:lnTo>
                  <a:lnTo>
                    <a:pt x="22601" y="1236227"/>
                  </a:lnTo>
                  <a:lnTo>
                    <a:pt x="5913" y="1196669"/>
                  </a:lnTo>
                  <a:lnTo>
                    <a:pt x="0" y="1152652"/>
                  </a:lnTo>
                  <a:lnTo>
                    <a:pt x="0" y="98043"/>
                  </a:lnTo>
                  <a:lnTo>
                    <a:pt x="7704" y="59900"/>
                  </a:lnTo>
                  <a:lnTo>
                    <a:pt x="28714" y="28733"/>
                  </a:lnTo>
                  <a:lnTo>
                    <a:pt x="59878" y="7711"/>
                  </a:lnTo>
                  <a:lnTo>
                    <a:pt x="98044" y="0"/>
                  </a:lnTo>
                  <a:close/>
                </a:path>
              </a:pathLst>
            </a:custGeom>
            <a:ln w="38100">
              <a:solidFill>
                <a:srgbClr val="21CDD5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26820" y="3216096"/>
            <a:ext cx="561340" cy="234397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marR="10160" algn="just">
              <a:lnSpc>
                <a:spcPct val="130000"/>
              </a:lnSpc>
              <a:spcBef>
                <a:spcPts val="200"/>
              </a:spcBef>
            </a:pPr>
            <a:r>
              <a:rPr sz="4000" b="1" dirty="0">
                <a:solidFill>
                  <a:srgbClr val="0000FF"/>
                </a:solidFill>
                <a:latin typeface="Microsoft JhengHei"/>
                <a:cs typeface="Microsoft JhengHei"/>
              </a:rPr>
              <a:t>階 段 </a:t>
            </a:r>
            <a:r>
              <a:rPr sz="4000" b="1" spc="10" dirty="0">
                <a:solidFill>
                  <a:srgbClr val="0000FF"/>
                </a:solidFill>
                <a:latin typeface="Microsoft JhengHei"/>
                <a:cs typeface="Microsoft JhengHei"/>
              </a:rPr>
              <a:t>性</a:t>
            </a:r>
            <a:endParaRPr sz="4000">
              <a:latin typeface="Microsoft JhengHei"/>
              <a:cs typeface="Microsoft JhengHe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353546" y="9292029"/>
            <a:ext cx="7518400" cy="67197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z="4200" b="1" dirty="0">
                <a:solidFill>
                  <a:srgbClr val="FF0000"/>
                </a:solidFill>
                <a:latin typeface="Microsoft JhengHei"/>
                <a:cs typeface="Microsoft JhengHei"/>
              </a:rPr>
              <a:t>建議從拿手或有興趣的科目著手</a:t>
            </a:r>
            <a:endParaRPr sz="4200" b="1" dirty="0">
              <a:latin typeface="Microsoft JhengHei"/>
              <a:cs typeface="Microsoft JhengHe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0402822" y="1827300"/>
            <a:ext cx="7266940" cy="1604010"/>
            <a:chOff x="5201411" y="1060716"/>
            <a:chExt cx="3633470" cy="802005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01411" y="1107960"/>
              <a:ext cx="3633216" cy="60958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85331" y="1060716"/>
              <a:ext cx="1863852" cy="80161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263133" y="1149858"/>
              <a:ext cx="3514725" cy="490855"/>
            </a:xfrm>
            <a:custGeom>
              <a:avLst/>
              <a:gdLst/>
              <a:ahLst/>
              <a:cxnLst/>
              <a:rect l="l" t="t" r="r" b="b"/>
              <a:pathLst>
                <a:path w="3514725" h="490855">
                  <a:moveTo>
                    <a:pt x="3432556" y="0"/>
                  </a:moveTo>
                  <a:lnTo>
                    <a:pt x="81787" y="0"/>
                  </a:lnTo>
                  <a:lnTo>
                    <a:pt x="49934" y="6421"/>
                  </a:lnTo>
                  <a:lnTo>
                    <a:pt x="23939" y="23939"/>
                  </a:lnTo>
                  <a:lnTo>
                    <a:pt x="6421" y="49934"/>
                  </a:lnTo>
                  <a:lnTo>
                    <a:pt x="0" y="81787"/>
                  </a:lnTo>
                  <a:lnTo>
                    <a:pt x="0" y="408939"/>
                  </a:lnTo>
                  <a:lnTo>
                    <a:pt x="6421" y="440793"/>
                  </a:lnTo>
                  <a:lnTo>
                    <a:pt x="23939" y="466788"/>
                  </a:lnTo>
                  <a:lnTo>
                    <a:pt x="49934" y="484306"/>
                  </a:lnTo>
                  <a:lnTo>
                    <a:pt x="81787" y="490727"/>
                  </a:lnTo>
                  <a:lnTo>
                    <a:pt x="3432556" y="490727"/>
                  </a:lnTo>
                  <a:lnTo>
                    <a:pt x="3464409" y="484306"/>
                  </a:lnTo>
                  <a:lnTo>
                    <a:pt x="3490404" y="466788"/>
                  </a:lnTo>
                  <a:lnTo>
                    <a:pt x="3507922" y="440793"/>
                  </a:lnTo>
                  <a:lnTo>
                    <a:pt x="3514343" y="408939"/>
                  </a:lnTo>
                  <a:lnTo>
                    <a:pt x="3514343" y="81787"/>
                  </a:lnTo>
                  <a:lnTo>
                    <a:pt x="3507922" y="49934"/>
                  </a:lnTo>
                  <a:lnTo>
                    <a:pt x="3490404" y="23939"/>
                  </a:lnTo>
                  <a:lnTo>
                    <a:pt x="3464409" y="6421"/>
                  </a:lnTo>
                  <a:lnTo>
                    <a:pt x="3432556" y="0"/>
                  </a:lnTo>
                  <a:close/>
                </a:path>
              </a:pathLst>
            </a:custGeom>
            <a:solidFill>
              <a:srgbClr val="2583C5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5263133" y="1149858"/>
              <a:ext cx="3514725" cy="490855"/>
            </a:xfrm>
            <a:custGeom>
              <a:avLst/>
              <a:gdLst/>
              <a:ahLst/>
              <a:cxnLst/>
              <a:rect l="l" t="t" r="r" b="b"/>
              <a:pathLst>
                <a:path w="3514725" h="490855">
                  <a:moveTo>
                    <a:pt x="0" y="81787"/>
                  </a:moveTo>
                  <a:lnTo>
                    <a:pt x="6421" y="49934"/>
                  </a:lnTo>
                  <a:lnTo>
                    <a:pt x="23939" y="23939"/>
                  </a:lnTo>
                  <a:lnTo>
                    <a:pt x="49934" y="6421"/>
                  </a:lnTo>
                  <a:lnTo>
                    <a:pt x="81787" y="0"/>
                  </a:lnTo>
                  <a:lnTo>
                    <a:pt x="3432556" y="0"/>
                  </a:lnTo>
                  <a:lnTo>
                    <a:pt x="3464409" y="6421"/>
                  </a:lnTo>
                  <a:lnTo>
                    <a:pt x="3490404" y="23939"/>
                  </a:lnTo>
                  <a:lnTo>
                    <a:pt x="3507922" y="49934"/>
                  </a:lnTo>
                  <a:lnTo>
                    <a:pt x="3514343" y="81787"/>
                  </a:lnTo>
                  <a:lnTo>
                    <a:pt x="3514343" y="408939"/>
                  </a:lnTo>
                  <a:lnTo>
                    <a:pt x="3507922" y="440793"/>
                  </a:lnTo>
                  <a:lnTo>
                    <a:pt x="3490404" y="466788"/>
                  </a:lnTo>
                  <a:lnTo>
                    <a:pt x="3464409" y="484306"/>
                  </a:lnTo>
                  <a:lnTo>
                    <a:pt x="3432556" y="490727"/>
                  </a:lnTo>
                  <a:lnTo>
                    <a:pt x="81787" y="490727"/>
                  </a:lnTo>
                  <a:lnTo>
                    <a:pt x="49934" y="484306"/>
                  </a:lnTo>
                  <a:lnTo>
                    <a:pt x="23939" y="466788"/>
                  </a:lnTo>
                  <a:lnTo>
                    <a:pt x="6421" y="440793"/>
                  </a:lnTo>
                  <a:lnTo>
                    <a:pt x="0" y="408939"/>
                  </a:lnTo>
                  <a:lnTo>
                    <a:pt x="0" y="81787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2643356" y="2037078"/>
            <a:ext cx="2794000" cy="85664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z="54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呈現方式</a:t>
            </a:r>
            <a:endParaRPr sz="5400">
              <a:latin typeface="Microsoft JhengHei"/>
              <a:cs typeface="Microsoft JhengHei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222941" y="256155"/>
            <a:ext cx="6233160" cy="1299074"/>
          </a:xfrm>
          <a:prstGeom prst="rect">
            <a:avLst/>
          </a:prstGeom>
        </p:spPr>
        <p:txBody>
          <a:bodyPr spcFirstLastPara="1" vert="horz" wrap="square" lIns="0" tIns="26670" rIns="0" bIns="0" rtlCol="0" anchor="ctr" anchorCtr="0">
            <a:spAutoFit/>
          </a:bodyPr>
          <a:lstStyle/>
          <a:p>
            <a:pPr marL="25400">
              <a:lnSpc>
                <a:spcPct val="100000"/>
              </a:lnSpc>
              <a:spcBef>
                <a:spcPts val="210"/>
              </a:spcBef>
            </a:pPr>
            <a:r>
              <a:rPr sz="8100" b="1" spc="1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作品呈現樣態</a:t>
            </a:r>
            <a:endParaRPr sz="8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420334" y="1796793"/>
            <a:ext cx="8233408" cy="1656080"/>
            <a:chOff x="710167" y="1045463"/>
            <a:chExt cx="4116704" cy="828040"/>
          </a:xfrm>
        </p:grpSpPr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0167" y="1121629"/>
              <a:ext cx="4116357" cy="57310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59507" y="1045463"/>
              <a:ext cx="1217688" cy="82753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62761" y="1154429"/>
              <a:ext cx="4015740" cy="472440"/>
            </a:xfrm>
            <a:custGeom>
              <a:avLst/>
              <a:gdLst/>
              <a:ahLst/>
              <a:cxnLst/>
              <a:rect l="l" t="t" r="r" b="b"/>
              <a:pathLst>
                <a:path w="4015740" h="472439">
                  <a:moveTo>
                    <a:pt x="3937000" y="0"/>
                  </a:moveTo>
                  <a:lnTo>
                    <a:pt x="78740" y="0"/>
                  </a:lnTo>
                  <a:lnTo>
                    <a:pt x="48091" y="6195"/>
                  </a:lnTo>
                  <a:lnTo>
                    <a:pt x="23063" y="23082"/>
                  </a:lnTo>
                  <a:lnTo>
                    <a:pt x="6188" y="48113"/>
                  </a:lnTo>
                  <a:lnTo>
                    <a:pt x="0" y="78740"/>
                  </a:lnTo>
                  <a:lnTo>
                    <a:pt x="0" y="393700"/>
                  </a:lnTo>
                  <a:lnTo>
                    <a:pt x="6188" y="424326"/>
                  </a:lnTo>
                  <a:lnTo>
                    <a:pt x="23063" y="449357"/>
                  </a:lnTo>
                  <a:lnTo>
                    <a:pt x="48091" y="466244"/>
                  </a:lnTo>
                  <a:lnTo>
                    <a:pt x="78740" y="472440"/>
                  </a:lnTo>
                  <a:lnTo>
                    <a:pt x="3937000" y="472440"/>
                  </a:lnTo>
                  <a:lnTo>
                    <a:pt x="3967626" y="466244"/>
                  </a:lnTo>
                  <a:lnTo>
                    <a:pt x="3992657" y="449357"/>
                  </a:lnTo>
                  <a:lnTo>
                    <a:pt x="4009544" y="424326"/>
                  </a:lnTo>
                  <a:lnTo>
                    <a:pt x="4015740" y="393700"/>
                  </a:lnTo>
                  <a:lnTo>
                    <a:pt x="4015740" y="78740"/>
                  </a:lnTo>
                  <a:lnTo>
                    <a:pt x="4009544" y="48113"/>
                  </a:lnTo>
                  <a:lnTo>
                    <a:pt x="3992657" y="23082"/>
                  </a:lnTo>
                  <a:lnTo>
                    <a:pt x="3967626" y="6195"/>
                  </a:lnTo>
                  <a:lnTo>
                    <a:pt x="3937000" y="0"/>
                  </a:lnTo>
                  <a:close/>
                </a:path>
              </a:pathLst>
            </a:custGeom>
            <a:solidFill>
              <a:srgbClr val="2583C5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762761" y="1154429"/>
              <a:ext cx="4015740" cy="472440"/>
            </a:xfrm>
            <a:custGeom>
              <a:avLst/>
              <a:gdLst/>
              <a:ahLst/>
              <a:cxnLst/>
              <a:rect l="l" t="t" r="r" b="b"/>
              <a:pathLst>
                <a:path w="4015740" h="472439">
                  <a:moveTo>
                    <a:pt x="0" y="78740"/>
                  </a:moveTo>
                  <a:lnTo>
                    <a:pt x="6188" y="48113"/>
                  </a:lnTo>
                  <a:lnTo>
                    <a:pt x="23063" y="23082"/>
                  </a:lnTo>
                  <a:lnTo>
                    <a:pt x="48091" y="6195"/>
                  </a:lnTo>
                  <a:lnTo>
                    <a:pt x="78740" y="0"/>
                  </a:lnTo>
                  <a:lnTo>
                    <a:pt x="3937000" y="0"/>
                  </a:lnTo>
                  <a:lnTo>
                    <a:pt x="3967626" y="6195"/>
                  </a:lnTo>
                  <a:lnTo>
                    <a:pt x="3992657" y="23082"/>
                  </a:lnTo>
                  <a:lnTo>
                    <a:pt x="4009544" y="48113"/>
                  </a:lnTo>
                  <a:lnTo>
                    <a:pt x="4015740" y="78740"/>
                  </a:lnTo>
                  <a:lnTo>
                    <a:pt x="4015740" y="393700"/>
                  </a:lnTo>
                  <a:lnTo>
                    <a:pt x="4009544" y="424326"/>
                  </a:lnTo>
                  <a:lnTo>
                    <a:pt x="3992657" y="449357"/>
                  </a:lnTo>
                  <a:lnTo>
                    <a:pt x="3967626" y="466244"/>
                  </a:lnTo>
                  <a:lnTo>
                    <a:pt x="3937000" y="472440"/>
                  </a:lnTo>
                  <a:lnTo>
                    <a:pt x="78740" y="472440"/>
                  </a:lnTo>
                  <a:lnTo>
                    <a:pt x="48091" y="466244"/>
                  </a:lnTo>
                  <a:lnTo>
                    <a:pt x="23063" y="449357"/>
                  </a:lnTo>
                  <a:lnTo>
                    <a:pt x="6188" y="424326"/>
                  </a:lnTo>
                  <a:lnTo>
                    <a:pt x="0" y="393700"/>
                  </a:lnTo>
                  <a:lnTo>
                    <a:pt x="0" y="7874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4805171" y="2012693"/>
            <a:ext cx="1471930" cy="88614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spcBef>
                <a:spcPts val="190"/>
              </a:spcBef>
            </a:pPr>
            <a:r>
              <a:rPr sz="5600" b="1" spc="-10" dirty="0">
                <a:solidFill>
                  <a:srgbClr val="FFFFFF"/>
                </a:solidFill>
                <a:latin typeface="Microsoft JhengHei"/>
                <a:cs typeface="Microsoft JhengHei"/>
              </a:rPr>
              <a:t>內容</a:t>
            </a:r>
            <a:endParaRPr sz="5600">
              <a:latin typeface="Microsoft JhengHei"/>
              <a:cs typeface="Microsoft JhengHe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548383" y="3192777"/>
            <a:ext cx="8007350" cy="2697480"/>
          </a:xfrm>
          <a:custGeom>
            <a:avLst/>
            <a:gdLst/>
            <a:ahLst/>
            <a:cxnLst/>
            <a:rect l="l" t="t" r="r" b="b"/>
            <a:pathLst>
              <a:path w="4003675" h="1348739">
                <a:moveTo>
                  <a:pt x="4003548" y="0"/>
                </a:moveTo>
                <a:lnTo>
                  <a:pt x="0" y="0"/>
                </a:lnTo>
                <a:lnTo>
                  <a:pt x="0" y="1348740"/>
                </a:lnTo>
                <a:lnTo>
                  <a:pt x="4003548" y="1348740"/>
                </a:lnTo>
                <a:lnTo>
                  <a:pt x="40035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36" name="object 36"/>
          <p:cNvSpPr txBox="1"/>
          <p:nvPr/>
        </p:nvSpPr>
        <p:spPr>
          <a:xfrm>
            <a:off x="1548383" y="3192777"/>
            <a:ext cx="8007350" cy="1809470"/>
          </a:xfrm>
          <a:prstGeom prst="rect">
            <a:avLst/>
          </a:prstGeom>
          <a:ln w="57911">
            <a:solidFill>
              <a:srgbClr val="2583C5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>
              <a:spcBef>
                <a:spcPts val="70"/>
              </a:spcBef>
            </a:pPr>
            <a:endParaRPr sz="6100">
              <a:latin typeface="Times New Roman"/>
              <a:cs typeface="Times New Roman"/>
            </a:endParaRPr>
          </a:p>
          <a:p>
            <a:pPr marL="1517650"/>
            <a:r>
              <a:rPr sz="5600" b="1" spc="-10" dirty="0">
                <a:latin typeface="Microsoft JhengHei"/>
                <a:cs typeface="Microsoft JhengHei"/>
              </a:rPr>
              <a:t>單一作業、作品</a:t>
            </a:r>
            <a:endParaRPr sz="5600">
              <a:latin typeface="Microsoft JhengHei"/>
              <a:cs typeface="Microsoft JhengHe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545337" y="6515097"/>
            <a:ext cx="8037830" cy="2697480"/>
          </a:xfrm>
          <a:custGeom>
            <a:avLst/>
            <a:gdLst/>
            <a:ahLst/>
            <a:cxnLst/>
            <a:rect l="l" t="t" r="r" b="b"/>
            <a:pathLst>
              <a:path w="4018915" h="1348739">
                <a:moveTo>
                  <a:pt x="4018787" y="0"/>
                </a:moveTo>
                <a:lnTo>
                  <a:pt x="0" y="0"/>
                </a:lnTo>
                <a:lnTo>
                  <a:pt x="0" y="1348740"/>
                </a:lnTo>
                <a:lnTo>
                  <a:pt x="4018787" y="1348740"/>
                </a:lnTo>
                <a:lnTo>
                  <a:pt x="40187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38" name="object 38"/>
          <p:cNvSpPr txBox="1"/>
          <p:nvPr/>
        </p:nvSpPr>
        <p:spPr>
          <a:xfrm>
            <a:off x="1545337" y="6515098"/>
            <a:ext cx="8037830" cy="2201883"/>
          </a:xfrm>
          <a:prstGeom prst="rect">
            <a:avLst/>
          </a:prstGeom>
          <a:ln w="57911">
            <a:solidFill>
              <a:srgbClr val="2583C5"/>
            </a:solidFill>
          </a:ln>
        </p:spPr>
        <p:txBody>
          <a:bodyPr vert="horz" wrap="square" lIns="0" tIns="473708" rIns="0" bIns="0" rtlCol="0">
            <a:spAutoFit/>
          </a:bodyPr>
          <a:lstStyle/>
          <a:p>
            <a:pPr marL="2597150">
              <a:spcBef>
                <a:spcPts val="3728"/>
              </a:spcBef>
            </a:pPr>
            <a:r>
              <a:rPr sz="5600" b="1" spc="-20" dirty="0">
                <a:solidFill>
                  <a:srgbClr val="00AF50"/>
                </a:solidFill>
                <a:latin typeface="Microsoft JhengHei"/>
                <a:cs typeface="Microsoft JhengHei"/>
              </a:rPr>
              <a:t>多個作業</a:t>
            </a:r>
            <a:endParaRPr sz="5600">
              <a:latin typeface="Microsoft JhengHei"/>
              <a:cs typeface="Microsoft JhengHei"/>
            </a:endParaRPr>
          </a:p>
          <a:p>
            <a:pPr marL="2509520">
              <a:spcBef>
                <a:spcPts val="10"/>
              </a:spcBef>
            </a:pPr>
            <a:r>
              <a:rPr sz="5600" b="1" spc="-10" dirty="0">
                <a:solidFill>
                  <a:srgbClr val="00AF50"/>
                </a:solidFill>
                <a:latin typeface="Microsoft JhengHei"/>
                <a:cs typeface="Microsoft JhengHei"/>
              </a:rPr>
              <a:t>或綜整一學期</a:t>
            </a:r>
            <a:endParaRPr sz="5600">
              <a:latin typeface="Microsoft JhengHei"/>
              <a:cs typeface="Microsoft JhengHe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309103" y="5795924"/>
            <a:ext cx="3404870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  <a:tabLst>
                <a:tab pos="938530" algn="l"/>
                <a:tab pos="1854200" algn="l"/>
                <a:tab pos="2768600" algn="l"/>
              </a:tabLst>
            </a:pPr>
            <a:r>
              <a:rPr sz="4800" b="1" dirty="0">
                <a:solidFill>
                  <a:srgbClr val="FF0000"/>
                </a:solidFill>
                <a:latin typeface="Microsoft JhengHei"/>
                <a:cs typeface="Microsoft JhengHei"/>
              </a:rPr>
              <a:t>行	有	餘	力</a:t>
            </a:r>
            <a:endParaRPr sz="4800">
              <a:latin typeface="Microsoft JhengHei"/>
              <a:cs typeface="Microsoft JhengHe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784847" y="2632961"/>
            <a:ext cx="4042410" cy="4782820"/>
            <a:chOff x="3392423" y="1463547"/>
            <a:chExt cx="2021205" cy="2391410"/>
          </a:xfrm>
        </p:grpSpPr>
        <p:pic>
          <p:nvPicPr>
            <p:cNvPr id="41" name="object 4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92423" y="2892539"/>
              <a:ext cx="703338" cy="96241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29100" y="1463547"/>
              <a:ext cx="1684451" cy="1680082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417059" y="2108961"/>
              <a:ext cx="438150" cy="226060"/>
            </a:xfrm>
            <a:custGeom>
              <a:avLst/>
              <a:gdLst/>
              <a:ahLst/>
              <a:cxnLst/>
              <a:rect l="l" t="t" r="r" b="b"/>
              <a:pathLst>
                <a:path w="438150" h="226060">
                  <a:moveTo>
                    <a:pt x="32003" y="108204"/>
                  </a:moveTo>
                  <a:lnTo>
                    <a:pt x="33400" y="123443"/>
                  </a:lnTo>
                  <a:lnTo>
                    <a:pt x="35560" y="124206"/>
                  </a:lnTo>
                  <a:lnTo>
                    <a:pt x="50673" y="128269"/>
                  </a:lnTo>
                  <a:lnTo>
                    <a:pt x="57316" y="128871"/>
                  </a:lnTo>
                  <a:lnTo>
                    <a:pt x="62769" y="126698"/>
                  </a:lnTo>
                  <a:lnTo>
                    <a:pt x="67032" y="121787"/>
                  </a:lnTo>
                  <a:lnTo>
                    <a:pt x="69950" y="114554"/>
                  </a:lnTo>
                  <a:lnTo>
                    <a:pt x="53339" y="114554"/>
                  </a:lnTo>
                  <a:lnTo>
                    <a:pt x="50291" y="113664"/>
                  </a:lnTo>
                  <a:lnTo>
                    <a:pt x="41782" y="111379"/>
                  </a:lnTo>
                  <a:lnTo>
                    <a:pt x="35687" y="109600"/>
                  </a:lnTo>
                  <a:lnTo>
                    <a:pt x="32003" y="108204"/>
                  </a:lnTo>
                  <a:close/>
                </a:path>
                <a:path w="438150" h="226060">
                  <a:moveTo>
                    <a:pt x="85851" y="0"/>
                  </a:moveTo>
                  <a:lnTo>
                    <a:pt x="56006" y="110870"/>
                  </a:lnTo>
                  <a:lnTo>
                    <a:pt x="55244" y="113537"/>
                  </a:lnTo>
                  <a:lnTo>
                    <a:pt x="53339" y="114554"/>
                  </a:lnTo>
                  <a:lnTo>
                    <a:pt x="69950" y="114554"/>
                  </a:lnTo>
                  <a:lnTo>
                    <a:pt x="70103" y="114173"/>
                  </a:lnTo>
                  <a:lnTo>
                    <a:pt x="99822" y="3810"/>
                  </a:lnTo>
                  <a:lnTo>
                    <a:pt x="85851" y="0"/>
                  </a:lnTo>
                  <a:close/>
                </a:path>
                <a:path w="438150" h="226060">
                  <a:moveTo>
                    <a:pt x="44703" y="17144"/>
                  </a:moveTo>
                  <a:lnTo>
                    <a:pt x="33700" y="36718"/>
                  </a:lnTo>
                  <a:lnTo>
                    <a:pt x="22590" y="53530"/>
                  </a:lnTo>
                  <a:lnTo>
                    <a:pt x="11360" y="67579"/>
                  </a:lnTo>
                  <a:lnTo>
                    <a:pt x="0" y="78867"/>
                  </a:lnTo>
                  <a:lnTo>
                    <a:pt x="9016" y="90043"/>
                  </a:lnTo>
                  <a:lnTo>
                    <a:pt x="21117" y="77946"/>
                  </a:lnTo>
                  <a:lnTo>
                    <a:pt x="33051" y="62992"/>
                  </a:lnTo>
                  <a:lnTo>
                    <a:pt x="44842" y="45180"/>
                  </a:lnTo>
                  <a:lnTo>
                    <a:pt x="56514" y="24511"/>
                  </a:lnTo>
                  <a:lnTo>
                    <a:pt x="44703" y="17144"/>
                  </a:lnTo>
                  <a:close/>
                </a:path>
                <a:path w="438150" h="226060">
                  <a:moveTo>
                    <a:pt x="123825" y="38481"/>
                  </a:moveTo>
                  <a:lnTo>
                    <a:pt x="110616" y="39877"/>
                  </a:lnTo>
                  <a:lnTo>
                    <a:pt x="113117" y="61930"/>
                  </a:lnTo>
                  <a:lnTo>
                    <a:pt x="114712" y="82565"/>
                  </a:lnTo>
                  <a:lnTo>
                    <a:pt x="115403" y="101796"/>
                  </a:lnTo>
                  <a:lnTo>
                    <a:pt x="115188" y="119633"/>
                  </a:lnTo>
                  <a:lnTo>
                    <a:pt x="129286" y="116458"/>
                  </a:lnTo>
                  <a:lnTo>
                    <a:pt x="129093" y="96220"/>
                  </a:lnTo>
                  <a:lnTo>
                    <a:pt x="128127" y="76469"/>
                  </a:lnTo>
                  <a:lnTo>
                    <a:pt x="126374" y="57219"/>
                  </a:lnTo>
                  <a:lnTo>
                    <a:pt x="123825" y="38481"/>
                  </a:lnTo>
                  <a:close/>
                </a:path>
                <a:path w="438150" h="226060">
                  <a:moveTo>
                    <a:pt x="369950" y="179705"/>
                  </a:moveTo>
                  <a:lnTo>
                    <a:pt x="359028" y="188468"/>
                  </a:lnTo>
                  <a:lnTo>
                    <a:pt x="373151" y="197300"/>
                  </a:lnTo>
                  <a:lnTo>
                    <a:pt x="386000" y="206454"/>
                  </a:lnTo>
                  <a:lnTo>
                    <a:pt x="397587" y="215917"/>
                  </a:lnTo>
                  <a:lnTo>
                    <a:pt x="407924" y="225679"/>
                  </a:lnTo>
                  <a:lnTo>
                    <a:pt x="418845" y="217677"/>
                  </a:lnTo>
                  <a:lnTo>
                    <a:pt x="409438" y="208530"/>
                  </a:lnTo>
                  <a:lnTo>
                    <a:pt x="398160" y="199167"/>
                  </a:lnTo>
                  <a:lnTo>
                    <a:pt x="385002" y="189567"/>
                  </a:lnTo>
                  <a:lnTo>
                    <a:pt x="369950" y="179705"/>
                  </a:lnTo>
                  <a:close/>
                </a:path>
                <a:path w="438150" h="226060">
                  <a:moveTo>
                    <a:pt x="289687" y="180212"/>
                  </a:moveTo>
                  <a:lnTo>
                    <a:pt x="292607" y="194563"/>
                  </a:lnTo>
                  <a:lnTo>
                    <a:pt x="316083" y="195163"/>
                  </a:lnTo>
                  <a:lnTo>
                    <a:pt x="335819" y="191833"/>
                  </a:lnTo>
                  <a:lnTo>
                    <a:pt x="351793" y="184598"/>
                  </a:lnTo>
                  <a:lnTo>
                    <a:pt x="355688" y="181046"/>
                  </a:lnTo>
                  <a:lnTo>
                    <a:pt x="310189" y="181046"/>
                  </a:lnTo>
                  <a:lnTo>
                    <a:pt x="289687" y="180212"/>
                  </a:lnTo>
                  <a:close/>
                </a:path>
                <a:path w="438150" h="226060">
                  <a:moveTo>
                    <a:pt x="406893" y="173481"/>
                  </a:moveTo>
                  <a:lnTo>
                    <a:pt x="363981" y="173481"/>
                  </a:lnTo>
                  <a:lnTo>
                    <a:pt x="421639" y="188975"/>
                  </a:lnTo>
                  <a:lnTo>
                    <a:pt x="424434" y="178181"/>
                  </a:lnTo>
                  <a:lnTo>
                    <a:pt x="406893" y="173481"/>
                  </a:lnTo>
                  <a:close/>
                </a:path>
                <a:path w="438150" h="226060">
                  <a:moveTo>
                    <a:pt x="302767" y="145542"/>
                  </a:moveTo>
                  <a:lnTo>
                    <a:pt x="299847" y="156210"/>
                  </a:lnTo>
                  <a:lnTo>
                    <a:pt x="349123" y="169544"/>
                  </a:lnTo>
                  <a:lnTo>
                    <a:pt x="339907" y="175712"/>
                  </a:lnTo>
                  <a:lnTo>
                    <a:pt x="326929" y="179546"/>
                  </a:lnTo>
                  <a:lnTo>
                    <a:pt x="310189" y="181046"/>
                  </a:lnTo>
                  <a:lnTo>
                    <a:pt x="355688" y="181046"/>
                  </a:lnTo>
                  <a:lnTo>
                    <a:pt x="363981" y="173481"/>
                  </a:lnTo>
                  <a:lnTo>
                    <a:pt x="406893" y="173481"/>
                  </a:lnTo>
                  <a:lnTo>
                    <a:pt x="369442" y="163449"/>
                  </a:lnTo>
                  <a:lnTo>
                    <a:pt x="370743" y="159765"/>
                  </a:lnTo>
                  <a:lnTo>
                    <a:pt x="355853" y="159765"/>
                  </a:lnTo>
                  <a:lnTo>
                    <a:pt x="302767" y="145542"/>
                  </a:lnTo>
                  <a:close/>
                </a:path>
                <a:path w="438150" h="226060">
                  <a:moveTo>
                    <a:pt x="234823" y="163068"/>
                  </a:moveTo>
                  <a:lnTo>
                    <a:pt x="235203" y="177037"/>
                  </a:lnTo>
                  <a:lnTo>
                    <a:pt x="244728" y="179577"/>
                  </a:lnTo>
                  <a:lnTo>
                    <a:pt x="251332" y="180467"/>
                  </a:lnTo>
                  <a:lnTo>
                    <a:pt x="254762" y="179577"/>
                  </a:lnTo>
                  <a:lnTo>
                    <a:pt x="258317" y="178815"/>
                  </a:lnTo>
                  <a:lnTo>
                    <a:pt x="260603" y="176275"/>
                  </a:lnTo>
                  <a:lnTo>
                    <a:pt x="261619" y="172212"/>
                  </a:lnTo>
                  <a:lnTo>
                    <a:pt x="263023" y="167005"/>
                  </a:lnTo>
                  <a:lnTo>
                    <a:pt x="248538" y="167005"/>
                  </a:lnTo>
                  <a:lnTo>
                    <a:pt x="246761" y="166496"/>
                  </a:lnTo>
                  <a:lnTo>
                    <a:pt x="240791" y="164973"/>
                  </a:lnTo>
                  <a:lnTo>
                    <a:pt x="236727" y="163702"/>
                  </a:lnTo>
                  <a:lnTo>
                    <a:pt x="234823" y="163068"/>
                  </a:lnTo>
                  <a:close/>
                </a:path>
                <a:path w="438150" h="226060">
                  <a:moveTo>
                    <a:pt x="265021" y="86232"/>
                  </a:moveTo>
                  <a:lnTo>
                    <a:pt x="215391" y="86232"/>
                  </a:lnTo>
                  <a:lnTo>
                    <a:pt x="235076" y="91567"/>
                  </a:lnTo>
                  <a:lnTo>
                    <a:pt x="214502" y="168148"/>
                  </a:lnTo>
                  <a:lnTo>
                    <a:pt x="226949" y="171450"/>
                  </a:lnTo>
                  <a:lnTo>
                    <a:pt x="247523" y="94995"/>
                  </a:lnTo>
                  <a:lnTo>
                    <a:pt x="282436" y="94995"/>
                  </a:lnTo>
                  <a:lnTo>
                    <a:pt x="283463" y="91186"/>
                  </a:lnTo>
                  <a:lnTo>
                    <a:pt x="265021" y="86232"/>
                  </a:lnTo>
                  <a:close/>
                </a:path>
                <a:path w="438150" h="226060">
                  <a:moveTo>
                    <a:pt x="282436" y="94995"/>
                  </a:moveTo>
                  <a:lnTo>
                    <a:pt x="247523" y="94995"/>
                  </a:lnTo>
                  <a:lnTo>
                    <a:pt x="267462" y="100330"/>
                  </a:lnTo>
                  <a:lnTo>
                    <a:pt x="250044" y="165100"/>
                  </a:lnTo>
                  <a:lnTo>
                    <a:pt x="249681" y="166369"/>
                  </a:lnTo>
                  <a:lnTo>
                    <a:pt x="248538" y="167005"/>
                  </a:lnTo>
                  <a:lnTo>
                    <a:pt x="263023" y="167005"/>
                  </a:lnTo>
                  <a:lnTo>
                    <a:pt x="282436" y="94995"/>
                  </a:lnTo>
                  <a:close/>
                </a:path>
                <a:path w="438150" h="226060">
                  <a:moveTo>
                    <a:pt x="306324" y="120014"/>
                  </a:moveTo>
                  <a:lnTo>
                    <a:pt x="303402" y="130682"/>
                  </a:lnTo>
                  <a:lnTo>
                    <a:pt x="431164" y="165100"/>
                  </a:lnTo>
                  <a:lnTo>
                    <a:pt x="434086" y="154431"/>
                  </a:lnTo>
                  <a:lnTo>
                    <a:pt x="376809" y="139064"/>
                  </a:lnTo>
                  <a:lnTo>
                    <a:pt x="377804" y="135381"/>
                  </a:lnTo>
                  <a:lnTo>
                    <a:pt x="363347" y="135381"/>
                  </a:lnTo>
                  <a:lnTo>
                    <a:pt x="306324" y="120014"/>
                  </a:lnTo>
                  <a:close/>
                </a:path>
                <a:path w="438150" h="226060">
                  <a:moveTo>
                    <a:pt x="232391" y="77469"/>
                  </a:moveTo>
                  <a:lnTo>
                    <a:pt x="182499" y="77469"/>
                  </a:lnTo>
                  <a:lnTo>
                    <a:pt x="202564" y="82804"/>
                  </a:lnTo>
                  <a:lnTo>
                    <a:pt x="181990" y="159385"/>
                  </a:lnTo>
                  <a:lnTo>
                    <a:pt x="194817" y="162813"/>
                  </a:lnTo>
                  <a:lnTo>
                    <a:pt x="215391" y="86232"/>
                  </a:lnTo>
                  <a:lnTo>
                    <a:pt x="265021" y="86232"/>
                  </a:lnTo>
                  <a:lnTo>
                    <a:pt x="232391" y="77469"/>
                  </a:lnTo>
                  <a:close/>
                </a:path>
                <a:path w="438150" h="226060">
                  <a:moveTo>
                    <a:pt x="359410" y="150368"/>
                  </a:moveTo>
                  <a:lnTo>
                    <a:pt x="358520" y="153669"/>
                  </a:lnTo>
                  <a:lnTo>
                    <a:pt x="357250" y="156844"/>
                  </a:lnTo>
                  <a:lnTo>
                    <a:pt x="355853" y="159765"/>
                  </a:lnTo>
                  <a:lnTo>
                    <a:pt x="370743" y="159765"/>
                  </a:lnTo>
                  <a:lnTo>
                    <a:pt x="371475" y="157733"/>
                  </a:lnTo>
                  <a:lnTo>
                    <a:pt x="372617" y="153924"/>
                  </a:lnTo>
                  <a:lnTo>
                    <a:pt x="359410" y="150368"/>
                  </a:lnTo>
                  <a:close/>
                </a:path>
                <a:path w="438150" h="226060">
                  <a:moveTo>
                    <a:pt x="173227" y="61594"/>
                  </a:moveTo>
                  <a:lnTo>
                    <a:pt x="148336" y="153924"/>
                  </a:lnTo>
                  <a:lnTo>
                    <a:pt x="161036" y="157352"/>
                  </a:lnTo>
                  <a:lnTo>
                    <a:pt x="182499" y="77469"/>
                  </a:lnTo>
                  <a:lnTo>
                    <a:pt x="232391" y="77469"/>
                  </a:lnTo>
                  <a:lnTo>
                    <a:pt x="225298" y="75564"/>
                  </a:lnTo>
                  <a:lnTo>
                    <a:pt x="228387" y="71755"/>
                  </a:lnTo>
                  <a:lnTo>
                    <a:pt x="211327" y="71755"/>
                  </a:lnTo>
                  <a:lnTo>
                    <a:pt x="173227" y="61594"/>
                  </a:lnTo>
                  <a:close/>
                </a:path>
                <a:path w="438150" h="226060">
                  <a:moveTo>
                    <a:pt x="421029" y="129667"/>
                  </a:moveTo>
                  <a:lnTo>
                    <a:pt x="379349" y="129667"/>
                  </a:lnTo>
                  <a:lnTo>
                    <a:pt x="423925" y="141605"/>
                  </a:lnTo>
                  <a:lnTo>
                    <a:pt x="426719" y="131190"/>
                  </a:lnTo>
                  <a:lnTo>
                    <a:pt x="421029" y="129667"/>
                  </a:lnTo>
                  <a:close/>
                </a:path>
                <a:path w="438150" h="226060">
                  <a:moveTo>
                    <a:pt x="323976" y="103505"/>
                  </a:moveTo>
                  <a:lnTo>
                    <a:pt x="321182" y="114045"/>
                  </a:lnTo>
                  <a:lnTo>
                    <a:pt x="365887" y="125983"/>
                  </a:lnTo>
                  <a:lnTo>
                    <a:pt x="363347" y="135381"/>
                  </a:lnTo>
                  <a:lnTo>
                    <a:pt x="377804" y="135381"/>
                  </a:lnTo>
                  <a:lnTo>
                    <a:pt x="379349" y="129667"/>
                  </a:lnTo>
                  <a:lnTo>
                    <a:pt x="421029" y="129667"/>
                  </a:lnTo>
                  <a:lnTo>
                    <a:pt x="382142" y="119252"/>
                  </a:lnTo>
                  <a:lnTo>
                    <a:pt x="383128" y="115569"/>
                  </a:lnTo>
                  <a:lnTo>
                    <a:pt x="368807" y="115569"/>
                  </a:lnTo>
                  <a:lnTo>
                    <a:pt x="323976" y="103505"/>
                  </a:lnTo>
                  <a:close/>
                </a:path>
                <a:path w="438150" h="226060">
                  <a:moveTo>
                    <a:pt x="426819" y="110236"/>
                  </a:moveTo>
                  <a:lnTo>
                    <a:pt x="384555" y="110236"/>
                  </a:lnTo>
                  <a:lnTo>
                    <a:pt x="435355" y="123951"/>
                  </a:lnTo>
                  <a:lnTo>
                    <a:pt x="438150" y="113283"/>
                  </a:lnTo>
                  <a:lnTo>
                    <a:pt x="426819" y="110236"/>
                  </a:lnTo>
                  <a:close/>
                </a:path>
                <a:path w="438150" h="226060">
                  <a:moveTo>
                    <a:pt x="322961" y="82295"/>
                  </a:moveTo>
                  <a:lnTo>
                    <a:pt x="320039" y="92837"/>
                  </a:lnTo>
                  <a:lnTo>
                    <a:pt x="371220" y="106680"/>
                  </a:lnTo>
                  <a:lnTo>
                    <a:pt x="368807" y="115569"/>
                  </a:lnTo>
                  <a:lnTo>
                    <a:pt x="383128" y="115569"/>
                  </a:lnTo>
                  <a:lnTo>
                    <a:pt x="384555" y="110236"/>
                  </a:lnTo>
                  <a:lnTo>
                    <a:pt x="426819" y="110236"/>
                  </a:lnTo>
                  <a:lnTo>
                    <a:pt x="322961" y="82295"/>
                  </a:lnTo>
                  <a:close/>
                </a:path>
                <a:path w="438150" h="226060">
                  <a:moveTo>
                    <a:pt x="410590" y="85979"/>
                  </a:moveTo>
                  <a:lnTo>
                    <a:pt x="407035" y="89154"/>
                  </a:lnTo>
                  <a:lnTo>
                    <a:pt x="402209" y="92582"/>
                  </a:lnTo>
                  <a:lnTo>
                    <a:pt x="396239" y="96138"/>
                  </a:lnTo>
                  <a:lnTo>
                    <a:pt x="409701" y="103631"/>
                  </a:lnTo>
                  <a:lnTo>
                    <a:pt x="415036" y="99949"/>
                  </a:lnTo>
                  <a:lnTo>
                    <a:pt x="419607" y="96393"/>
                  </a:lnTo>
                  <a:lnTo>
                    <a:pt x="423544" y="92710"/>
                  </a:lnTo>
                  <a:lnTo>
                    <a:pt x="410590" y="85979"/>
                  </a:lnTo>
                  <a:close/>
                </a:path>
                <a:path w="438150" h="226060">
                  <a:moveTo>
                    <a:pt x="361823" y="73025"/>
                  </a:moveTo>
                  <a:lnTo>
                    <a:pt x="347599" y="73787"/>
                  </a:lnTo>
                  <a:lnTo>
                    <a:pt x="350519" y="78739"/>
                  </a:lnTo>
                  <a:lnTo>
                    <a:pt x="353060" y="84074"/>
                  </a:lnTo>
                  <a:lnTo>
                    <a:pt x="354964" y="89535"/>
                  </a:lnTo>
                  <a:lnTo>
                    <a:pt x="369569" y="89535"/>
                  </a:lnTo>
                  <a:lnTo>
                    <a:pt x="367538" y="83693"/>
                  </a:lnTo>
                  <a:lnTo>
                    <a:pt x="364998" y="78231"/>
                  </a:lnTo>
                  <a:lnTo>
                    <a:pt x="361823" y="73025"/>
                  </a:lnTo>
                  <a:close/>
                </a:path>
                <a:path w="438150" h="226060">
                  <a:moveTo>
                    <a:pt x="288133" y="57785"/>
                  </a:moveTo>
                  <a:lnTo>
                    <a:pt x="237870" y="57785"/>
                  </a:lnTo>
                  <a:lnTo>
                    <a:pt x="297434" y="73787"/>
                  </a:lnTo>
                  <a:lnTo>
                    <a:pt x="300863" y="61213"/>
                  </a:lnTo>
                  <a:lnTo>
                    <a:pt x="288133" y="57785"/>
                  </a:lnTo>
                  <a:close/>
                </a:path>
                <a:path w="438150" h="226060">
                  <a:moveTo>
                    <a:pt x="173100" y="26796"/>
                  </a:moveTo>
                  <a:lnTo>
                    <a:pt x="169672" y="39496"/>
                  </a:lnTo>
                  <a:lnTo>
                    <a:pt x="224154" y="54101"/>
                  </a:lnTo>
                  <a:lnTo>
                    <a:pt x="220217" y="60451"/>
                  </a:lnTo>
                  <a:lnTo>
                    <a:pt x="216026" y="66293"/>
                  </a:lnTo>
                  <a:lnTo>
                    <a:pt x="211327" y="71755"/>
                  </a:lnTo>
                  <a:lnTo>
                    <a:pt x="228387" y="71755"/>
                  </a:lnTo>
                  <a:lnTo>
                    <a:pt x="229107" y="70865"/>
                  </a:lnTo>
                  <a:lnTo>
                    <a:pt x="233299" y="65024"/>
                  </a:lnTo>
                  <a:lnTo>
                    <a:pt x="237870" y="57785"/>
                  </a:lnTo>
                  <a:lnTo>
                    <a:pt x="288133" y="57785"/>
                  </a:lnTo>
                  <a:lnTo>
                    <a:pt x="173100" y="267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786791" y="5750558"/>
            <a:ext cx="4133850" cy="3915410"/>
            <a:chOff x="393395" y="3022345"/>
            <a:chExt cx="2066925" cy="1957705"/>
          </a:xfrm>
        </p:grpSpPr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3395" y="3022345"/>
              <a:ext cx="2066721" cy="195724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96213" y="3715346"/>
              <a:ext cx="521512" cy="369773"/>
            </a:xfrm>
            <a:prstGeom prst="rect">
              <a:avLst/>
            </a:prstGeom>
          </p:spPr>
        </p:pic>
      </p:grpSp>
      <p:pic>
        <p:nvPicPr>
          <p:cNvPr id="47" name="object 4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573256" y="5490945"/>
            <a:ext cx="1406676" cy="19248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2C493-BB3E-7F5C-4B71-EA1DB41F4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43805C3-B117-B98D-0F08-386ED8EAB695}"/>
              </a:ext>
            </a:extLst>
          </p:cNvPr>
          <p:cNvSpPr txBox="1"/>
          <p:nvPr/>
        </p:nvSpPr>
        <p:spPr>
          <a:xfrm>
            <a:off x="685800" y="0"/>
            <a:ext cx="17297400" cy="10118154"/>
          </a:xfrm>
          <a:prstGeom prst="rect">
            <a:avLst/>
          </a:prstGeom>
        </p:spPr>
        <p:txBody>
          <a:bodyPr vert="horz" wrap="square" lIns="0" tIns="426720" rIns="0" bIns="0" rtlCol="0">
            <a:spAutoFit/>
          </a:bodyPr>
          <a:lstStyle/>
          <a:p>
            <a:pPr marL="598170" indent="-574040">
              <a:spcBef>
                <a:spcPts val="3360"/>
              </a:spcBef>
              <a:buClr>
                <a:srgbClr val="1D6194"/>
              </a:buClr>
              <a:buFont typeface="Wingdings"/>
              <a:buChar char=""/>
              <a:tabLst>
                <a:tab pos="599440" algn="l"/>
              </a:tabLst>
            </a:pPr>
            <a:r>
              <a:rPr sz="4800" b="1" dirty="0">
                <a:solidFill>
                  <a:srgbClr val="0000FF"/>
                </a:solidFill>
                <a:latin typeface="Microsoft JhengHei"/>
                <a:cs typeface="Microsoft JhengHei"/>
              </a:rPr>
              <a:t>分組合作產生之作品，加註姓名及分工</a:t>
            </a:r>
            <a:endParaRPr sz="4800" dirty="0">
              <a:latin typeface="Microsoft JhengHei"/>
              <a:cs typeface="Microsoft JhengHei"/>
            </a:endParaRPr>
          </a:p>
          <a:p>
            <a:pPr marL="561340" marR="358140">
              <a:spcBef>
                <a:spcPts val="1850"/>
              </a:spcBef>
            </a:pPr>
            <a:r>
              <a:rPr lang="zh-TW" altLang="zh-TW" sz="2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課程學習成果若為分組合作產生之作品，</a:t>
            </a:r>
            <a:r>
              <a:rPr lang="zh-TW" altLang="zh-TW" sz="2800" u="sng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如專題實作、探究與實作、專題報告等，務必在封面加註分組同學姓名，並以分工表來呈現每位學生對於該作品之貢獻度</a:t>
            </a:r>
            <a:r>
              <a:rPr sz="28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。</a:t>
            </a:r>
            <a:endParaRPr sz="280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598170" indent="-574040">
              <a:spcBef>
                <a:spcPts val="1750"/>
              </a:spcBef>
              <a:buClr>
                <a:srgbClr val="1D6194"/>
              </a:buClr>
              <a:buFont typeface="Wingdings"/>
              <a:buChar char=""/>
              <a:tabLst>
                <a:tab pos="599440" algn="l"/>
              </a:tabLst>
            </a:pPr>
            <a:r>
              <a:rPr sz="4800" b="1" dirty="0">
                <a:solidFill>
                  <a:srgbClr val="0000FF"/>
                </a:solidFill>
                <a:latin typeface="Microsoft JhengHei"/>
                <a:cs typeface="Microsoft JhengHei"/>
              </a:rPr>
              <a:t>務必填寫「簡述」文字</a:t>
            </a:r>
            <a:endParaRPr sz="4800" dirty="0">
              <a:latin typeface="Microsoft JhengHei"/>
              <a:cs typeface="Microsoft JhengHei"/>
            </a:endParaRPr>
          </a:p>
          <a:p>
            <a:pPr marL="561340" marR="350520">
              <a:spcBef>
                <a:spcPts val="1860"/>
              </a:spcBef>
            </a:pP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每件課程學習成果上傳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學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習歷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程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檔案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學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校平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臺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時</a:t>
            </a:r>
            <a:r>
              <a:rPr sz="2800" spc="-90" dirty="0">
                <a:solidFill>
                  <a:srgbClr val="404040"/>
                </a:solidFill>
                <a:latin typeface="Microsoft JhengHei"/>
                <a:cs typeface="Microsoft JhengHei"/>
              </a:rPr>
              <a:t>，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請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務必</a:t>
            </a:r>
            <a:r>
              <a:rPr sz="2800" spc="-20" dirty="0">
                <a:solidFill>
                  <a:srgbClr val="404040"/>
                </a:solidFill>
                <a:latin typeface="Microsoft JhengHei"/>
                <a:cs typeface="Microsoft JhengHei"/>
              </a:rPr>
              <a:t>在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系統</a:t>
            </a:r>
            <a:r>
              <a:rPr sz="2800" spc="-20" dirty="0">
                <a:solidFill>
                  <a:srgbClr val="404040"/>
                </a:solidFill>
                <a:latin typeface="Microsoft JhengHei"/>
                <a:cs typeface="Microsoft JhengHei"/>
              </a:rPr>
              <a:t>提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供的</a:t>
            </a:r>
            <a:r>
              <a:rPr sz="2800" spc="-20" dirty="0">
                <a:solidFill>
                  <a:srgbClr val="404040"/>
                </a:solidFill>
                <a:latin typeface="Microsoft JhengHei"/>
                <a:cs typeface="Microsoft JhengHei"/>
              </a:rPr>
              <a:t>「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簡述</a:t>
            </a:r>
            <a:r>
              <a:rPr sz="2800" spc="-20" dirty="0">
                <a:solidFill>
                  <a:srgbClr val="404040"/>
                </a:solidFill>
                <a:latin typeface="Microsoft JhengHei"/>
                <a:cs typeface="Microsoft JhengHei"/>
              </a:rPr>
              <a:t>」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文字</a:t>
            </a:r>
            <a:r>
              <a:rPr sz="2800" spc="-20" dirty="0">
                <a:solidFill>
                  <a:srgbClr val="404040"/>
                </a:solidFill>
                <a:latin typeface="Microsoft JhengHei"/>
                <a:cs typeface="Microsoft JhengHei"/>
              </a:rPr>
              <a:t>欄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位中</a:t>
            </a:r>
            <a:r>
              <a:rPr sz="2800" spc="-20" dirty="0">
                <a:solidFill>
                  <a:srgbClr val="404040"/>
                </a:solidFill>
                <a:latin typeface="Microsoft JhengHei"/>
                <a:cs typeface="Microsoft JhengHei"/>
              </a:rPr>
              <a:t>，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填寫</a:t>
            </a:r>
            <a:r>
              <a:rPr sz="2800" spc="-20" dirty="0">
                <a:solidFill>
                  <a:srgbClr val="404040"/>
                </a:solidFill>
                <a:latin typeface="Microsoft JhengHei"/>
                <a:cs typeface="Microsoft JhengHei"/>
              </a:rPr>
              <a:t>該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項 課程學習成果之特色，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以</a:t>
            </a:r>
            <a:r>
              <a:rPr sz="2800" spc="-50" dirty="0">
                <a:solidFill>
                  <a:srgbClr val="404040"/>
                </a:solidFill>
                <a:latin typeface="Microsoft JhengHei"/>
                <a:cs typeface="Microsoft JhengHei"/>
              </a:rPr>
              <a:t>利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記</a:t>
            </a:r>
            <a:r>
              <a:rPr sz="2800" spc="-20" dirty="0">
                <a:solidFill>
                  <a:srgbClr val="404040"/>
                </a:solidFill>
                <a:latin typeface="Microsoft JhengHei"/>
                <a:cs typeface="Microsoft JhengHei"/>
              </a:rPr>
              <a:t>錄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學習</a:t>
            </a:r>
            <a:r>
              <a:rPr sz="2800" spc="-20" dirty="0">
                <a:solidFill>
                  <a:srgbClr val="404040"/>
                </a:solidFill>
                <a:latin typeface="Microsoft JhengHei"/>
                <a:cs typeface="Microsoft JhengHei"/>
              </a:rPr>
              <a:t>過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程與</a:t>
            </a:r>
            <a:r>
              <a:rPr sz="2800" spc="-20" dirty="0">
                <a:solidFill>
                  <a:srgbClr val="404040"/>
                </a:solidFill>
                <a:latin typeface="Microsoft JhengHei"/>
                <a:cs typeface="Microsoft JhengHei"/>
              </a:rPr>
              <a:t>心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得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。</a:t>
            </a:r>
            <a:endParaRPr sz="2800" dirty="0">
              <a:latin typeface="Microsoft JhengHei"/>
              <a:cs typeface="Microsoft JhengHei"/>
            </a:endParaRPr>
          </a:p>
          <a:p>
            <a:pPr marL="1512570" lvl="2" indent="-574040">
              <a:spcBef>
                <a:spcPts val="1738"/>
              </a:spcBef>
              <a:buClr>
                <a:srgbClr val="1D6194"/>
              </a:buClr>
              <a:buFont typeface="Wingdings"/>
              <a:buChar char=""/>
              <a:tabLst>
                <a:tab pos="599440" algn="l"/>
              </a:tabLst>
            </a:pPr>
            <a:r>
              <a:rPr sz="4800" b="1" dirty="0">
                <a:solidFill>
                  <a:srgbClr val="0000FF"/>
                </a:solidFill>
                <a:latin typeface="Microsoft JhengHei"/>
                <a:cs typeface="Microsoft JhengHei"/>
              </a:rPr>
              <a:t>據實呈現學習歷程</a:t>
            </a:r>
            <a:endParaRPr sz="4800" dirty="0">
              <a:latin typeface="Microsoft JhengHei"/>
              <a:cs typeface="Microsoft JhengHei"/>
            </a:endParaRPr>
          </a:p>
          <a:p>
            <a:pPr marL="561340" marR="12700">
              <a:spcBef>
                <a:spcPts val="1860"/>
              </a:spcBef>
            </a:pP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學習歷程檔案是為</a:t>
            </a:r>
            <a:r>
              <a:rPr sz="2800" spc="-40" dirty="0">
                <a:solidFill>
                  <a:srgbClr val="404040"/>
                </a:solidFill>
                <a:latin typeface="Microsoft JhengHei"/>
                <a:cs typeface="Microsoft JhengHei"/>
              </a:rPr>
              <a:t>了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記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錄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學生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學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習軌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跡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，課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程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學習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成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果是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學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生修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習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科目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之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任課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教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師上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課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指派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的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作業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、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作品或成</a:t>
            </a:r>
            <a:r>
              <a:rPr sz="2800" spc="-20" dirty="0">
                <a:solidFill>
                  <a:srgbClr val="404040"/>
                </a:solidFill>
                <a:latin typeface="Microsoft JhengHei"/>
                <a:cs typeface="Microsoft JhengHei"/>
              </a:rPr>
              <a:t>果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報告</a:t>
            </a:r>
            <a:r>
              <a:rPr sz="2800" spc="-20" dirty="0">
                <a:solidFill>
                  <a:srgbClr val="404040"/>
                </a:solidFill>
                <a:latin typeface="Microsoft JhengHei"/>
                <a:cs typeface="Microsoft JhengHei"/>
              </a:rPr>
              <a:t>等，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請勿過</a:t>
            </a:r>
            <a:r>
              <a:rPr sz="2800" spc="-20" dirty="0">
                <a:solidFill>
                  <a:srgbClr val="404040"/>
                </a:solidFill>
                <a:latin typeface="Microsoft JhengHei"/>
                <a:cs typeface="Microsoft JhengHei"/>
              </a:rPr>
              <a:t>度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包裝</a:t>
            </a:r>
            <a:r>
              <a:rPr sz="2800" spc="-20" dirty="0">
                <a:solidFill>
                  <a:srgbClr val="404040"/>
                </a:solidFill>
                <a:latin typeface="Microsoft JhengHei"/>
                <a:cs typeface="Microsoft JhengHei"/>
              </a:rPr>
              <a:t>，應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依上課</a:t>
            </a:r>
            <a:r>
              <a:rPr sz="2800" spc="-20" dirty="0">
                <a:solidFill>
                  <a:srgbClr val="404040"/>
                </a:solidFill>
                <a:latin typeface="Microsoft JhengHei"/>
                <a:cs typeface="Microsoft JhengHei"/>
              </a:rPr>
              <a:t>所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學據</a:t>
            </a:r>
            <a:r>
              <a:rPr sz="2800" spc="-20" dirty="0">
                <a:solidFill>
                  <a:srgbClr val="404040"/>
                </a:solidFill>
                <a:latin typeface="Microsoft JhengHei"/>
                <a:cs typeface="Microsoft JhengHei"/>
              </a:rPr>
              <a:t>實呈</a:t>
            </a:r>
            <a:r>
              <a:rPr sz="2800" spc="-80" dirty="0">
                <a:solidFill>
                  <a:srgbClr val="404040"/>
                </a:solidFill>
                <a:latin typeface="Microsoft JhengHei"/>
                <a:cs typeface="Microsoft JhengHei"/>
              </a:rPr>
              <a:t>現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，切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勿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為了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拍攝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照片或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影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片而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影</a:t>
            </a:r>
            <a:r>
              <a:rPr sz="2800" spc="-20" dirty="0">
                <a:solidFill>
                  <a:srgbClr val="404040"/>
                </a:solidFill>
                <a:latin typeface="Microsoft JhengHei"/>
                <a:cs typeface="Microsoft JhengHei"/>
              </a:rPr>
              <a:t>響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上課專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注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度。</a:t>
            </a:r>
            <a:endParaRPr sz="2800" dirty="0">
              <a:latin typeface="Microsoft JhengHei"/>
              <a:cs typeface="Microsoft JhengHei"/>
            </a:endParaRPr>
          </a:p>
          <a:p>
            <a:pPr marL="598170" indent="-574040">
              <a:spcBef>
                <a:spcPts val="1750"/>
              </a:spcBef>
              <a:buClr>
                <a:srgbClr val="1D6194"/>
              </a:buClr>
              <a:buFont typeface="Wingdings"/>
              <a:buChar char=""/>
              <a:tabLst>
                <a:tab pos="599440" algn="l"/>
              </a:tabLst>
            </a:pPr>
            <a:r>
              <a:rPr sz="4800" b="1" dirty="0">
                <a:solidFill>
                  <a:srgbClr val="0000FF"/>
                </a:solidFill>
                <a:latin typeface="Microsoft JhengHei"/>
                <a:cs typeface="Microsoft JhengHei"/>
              </a:rPr>
              <a:t>留意影音檔</a:t>
            </a:r>
            <a:r>
              <a:rPr sz="4800" b="1" spc="-10" dirty="0">
                <a:solidFill>
                  <a:srgbClr val="0000FF"/>
                </a:solidFill>
                <a:latin typeface="Microsoft JhengHei"/>
                <a:cs typeface="Microsoft JhengHei"/>
              </a:rPr>
              <a:t>案</a:t>
            </a:r>
            <a:r>
              <a:rPr sz="4800" b="1" dirty="0">
                <a:solidFill>
                  <a:srgbClr val="0000FF"/>
                </a:solidFill>
                <a:latin typeface="Microsoft JhengHei"/>
                <a:cs typeface="Microsoft JhengHei"/>
              </a:rPr>
              <a:t>之存取權</a:t>
            </a:r>
            <a:endParaRPr sz="4800" dirty="0">
              <a:latin typeface="Microsoft JhengHei"/>
              <a:cs typeface="Microsoft JhengHei"/>
            </a:endParaRPr>
          </a:p>
          <a:p>
            <a:pPr marL="561340">
              <a:spcBef>
                <a:spcPts val="1860"/>
              </a:spcBef>
            </a:pP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若將課程學習成果以影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音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檔案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呈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現時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，</a:t>
            </a:r>
            <a:r>
              <a:rPr sz="2800" spc="-70" dirty="0">
                <a:solidFill>
                  <a:srgbClr val="404040"/>
                </a:solidFill>
                <a:latin typeface="Microsoft JhengHei"/>
                <a:cs typeface="Microsoft JhengHei"/>
              </a:rPr>
              <a:t>請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留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意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可能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發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生影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片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無法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播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放或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存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取權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限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異動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等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問題。</a:t>
            </a:r>
            <a:endParaRPr sz="2800" dirty="0">
              <a:latin typeface="Microsoft JhengHei"/>
              <a:cs typeface="Microsoft JhengHei"/>
            </a:endParaRPr>
          </a:p>
          <a:p>
            <a:pPr marL="598170" indent="-574040">
              <a:spcBef>
                <a:spcPts val="1738"/>
              </a:spcBef>
              <a:buClr>
                <a:srgbClr val="1D6194"/>
              </a:buClr>
              <a:buFont typeface="Wingdings"/>
              <a:buChar char=""/>
              <a:tabLst>
                <a:tab pos="599440" algn="l"/>
              </a:tabLst>
            </a:pPr>
            <a:r>
              <a:rPr sz="4800" b="1" dirty="0">
                <a:solidFill>
                  <a:srgbClr val="0000FF"/>
                </a:solidFill>
                <a:latin typeface="Microsoft JhengHei"/>
                <a:cs typeface="Microsoft JhengHei"/>
              </a:rPr>
              <a:t>技能檢</a:t>
            </a:r>
            <a:r>
              <a:rPr sz="4800" b="1" spc="-20" dirty="0">
                <a:solidFill>
                  <a:srgbClr val="0000FF"/>
                </a:solidFill>
                <a:latin typeface="Microsoft JhengHei"/>
                <a:cs typeface="Microsoft JhengHei"/>
              </a:rPr>
              <a:t>定</a:t>
            </a:r>
            <a:r>
              <a:rPr sz="4800" b="1" dirty="0">
                <a:solidFill>
                  <a:srgbClr val="0000FF"/>
                </a:solidFill>
                <a:latin typeface="Microsoft JhengHei"/>
                <a:cs typeface="Microsoft JhengHei"/>
              </a:rPr>
              <a:t>或競賽非屬學校課程，可列入多元表現</a:t>
            </a:r>
            <a:endParaRPr sz="4800" dirty="0">
              <a:latin typeface="Microsoft JhengHei"/>
              <a:cs typeface="Microsoft JhengHei"/>
            </a:endParaRPr>
          </a:p>
          <a:p>
            <a:pPr marL="561340" marR="10160">
              <a:spcBef>
                <a:spcPts val="1860"/>
              </a:spcBef>
            </a:pP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技能檢</a:t>
            </a:r>
            <a:r>
              <a:rPr sz="2800" spc="-40" dirty="0">
                <a:solidFill>
                  <a:srgbClr val="404040"/>
                </a:solidFill>
                <a:latin typeface="Microsoft JhengHei"/>
                <a:cs typeface="Microsoft JhengHei"/>
              </a:rPr>
              <a:t>定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或競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賽非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屬學校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課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程計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畫開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設學分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之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教學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科目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，請勿</a:t>
            </a:r>
            <a:r>
              <a:rPr sz="2800" spc="-10" dirty="0">
                <a:solidFill>
                  <a:srgbClr val="404040"/>
                </a:solidFill>
                <a:latin typeface="Microsoft JhengHei"/>
                <a:cs typeface="Microsoft JhengHei"/>
              </a:rPr>
              <a:t>將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技能</a:t>
            </a:r>
            <a:r>
              <a:rPr sz="2800" spc="-30" dirty="0">
                <a:solidFill>
                  <a:srgbClr val="404040"/>
                </a:solidFill>
                <a:latin typeface="Microsoft JhengHei"/>
                <a:cs typeface="Microsoft JhengHei"/>
              </a:rPr>
              <a:t>檢定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或競賽</a:t>
            </a:r>
            <a:r>
              <a:rPr sz="2800" spc="-20" dirty="0">
                <a:solidFill>
                  <a:srgbClr val="404040"/>
                </a:solidFill>
                <a:latin typeface="Microsoft JhengHei"/>
                <a:cs typeface="Microsoft JhengHei"/>
              </a:rPr>
              <a:t>成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果作</a:t>
            </a:r>
            <a:r>
              <a:rPr sz="2800" spc="-20" dirty="0">
                <a:solidFill>
                  <a:srgbClr val="404040"/>
                </a:solidFill>
                <a:latin typeface="Microsoft JhengHei"/>
                <a:cs typeface="Microsoft JhengHei"/>
              </a:rPr>
              <a:t>為課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程學習</a:t>
            </a:r>
            <a:r>
              <a:rPr sz="2800" spc="-20" dirty="0">
                <a:solidFill>
                  <a:srgbClr val="404040"/>
                </a:solidFill>
                <a:latin typeface="Microsoft JhengHei"/>
                <a:cs typeface="Microsoft JhengHei"/>
              </a:rPr>
              <a:t>成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果， </a:t>
            </a:r>
            <a:r>
              <a:rPr sz="2800" spc="-670" dirty="0">
                <a:solidFill>
                  <a:srgbClr val="404040"/>
                </a:solidFill>
                <a:latin typeface="Microsoft JhengHei"/>
                <a:cs typeface="Microsoft JhengHei"/>
              </a:rPr>
              <a:t> 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其可另</a:t>
            </a:r>
            <a:r>
              <a:rPr sz="2800" spc="-10" dirty="0">
                <a:solidFill>
                  <a:srgbClr val="404040"/>
                </a:solidFill>
                <a:latin typeface="Microsoft JhengHei"/>
                <a:cs typeface="Microsoft JhengHei"/>
              </a:rPr>
              <a:t>外</a:t>
            </a:r>
            <a:r>
              <a:rPr sz="2800" dirty="0">
                <a:solidFill>
                  <a:srgbClr val="404040"/>
                </a:solidFill>
                <a:latin typeface="Microsoft JhengHei"/>
                <a:cs typeface="Microsoft JhengHei"/>
              </a:rPr>
              <a:t>列入多元表現。</a:t>
            </a:r>
            <a:endParaRPr sz="2800" dirty="0">
              <a:latin typeface="Microsoft JhengHei"/>
              <a:cs typeface="Microsoft JhengHe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A4D5B99-90D4-D0B2-8D5B-C008950273B7}"/>
              </a:ext>
            </a:extLst>
          </p:cNvPr>
          <p:cNvSpPr txBox="1">
            <a:spLocks/>
          </p:cNvSpPr>
          <p:nvPr/>
        </p:nvSpPr>
        <p:spPr>
          <a:xfrm>
            <a:off x="13639800" y="106481"/>
            <a:ext cx="4495800" cy="1159292"/>
          </a:xfrm>
          <a:prstGeom prst="rect">
            <a:avLst/>
          </a:prstGeom>
        </p:spPr>
        <p:txBody>
          <a:bodyPr spcFirstLastPara="1" vert="horz" wrap="square" lIns="0" tIns="25400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>
              <a:spcBef>
                <a:spcPts val="200"/>
              </a:spcBef>
            </a:pPr>
            <a:r>
              <a:rPr lang="zh-TW" altLang="en-US" sz="7200" b="1" u="sng" kern="0" spc="-10" dirty="0">
                <a:solidFill>
                  <a:srgbClr val="003366"/>
                </a:solidFill>
                <a:highlight>
                  <a:srgbClr val="FFFF00"/>
                </a:highlight>
              </a:rPr>
              <a:t>注意事項</a:t>
            </a:r>
            <a:endParaRPr lang="zh-TW" altLang="en-US" sz="7200" b="1" u="sng" kern="0" dirty="0">
              <a:solidFill>
                <a:srgbClr val="003366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57982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DE1B8-6D1A-CEEB-2938-FD67B09BA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7D33413-44DB-A70C-5B48-DE0638D633E0}"/>
              </a:ext>
            </a:extLst>
          </p:cNvPr>
          <p:cNvSpPr/>
          <p:nvPr/>
        </p:nvSpPr>
        <p:spPr>
          <a:xfrm>
            <a:off x="0" y="0"/>
            <a:ext cx="18288000" cy="3618228"/>
          </a:xfrm>
          <a:custGeom>
            <a:avLst/>
            <a:gdLst/>
            <a:ahLst/>
            <a:cxnLst/>
            <a:rect l="l" t="t" r="r" b="b"/>
            <a:pathLst>
              <a:path w="9144000" h="1809114">
                <a:moveTo>
                  <a:pt x="9143999" y="0"/>
                </a:moveTo>
                <a:lnTo>
                  <a:pt x="0" y="0"/>
                </a:lnTo>
                <a:lnTo>
                  <a:pt x="0" y="1808988"/>
                </a:lnTo>
                <a:lnTo>
                  <a:pt x="9143999" y="1808988"/>
                </a:lnTo>
                <a:lnTo>
                  <a:pt x="91439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0B0AF142-C5F2-CA0D-5297-D243C2B196F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56662" y="6502396"/>
            <a:ext cx="3641724" cy="3784600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7A726D9E-559E-83B1-AE04-817FEEB41E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6859" y="212852"/>
            <a:ext cx="10351770" cy="1528624"/>
          </a:xfrm>
          <a:prstGeom prst="rect">
            <a:avLst/>
          </a:prstGeom>
        </p:spPr>
        <p:txBody>
          <a:bodyPr spcFirstLastPara="1" vert="horz" wrap="square" lIns="0" tIns="25400" rIns="0" bIns="0" rtlCol="0" anchor="ctr" anchorCtr="0">
            <a:spAutoFit/>
          </a:bodyPr>
          <a:lstStyle/>
          <a:p>
            <a:pPr marL="25400">
              <a:lnSpc>
                <a:spcPct val="100000"/>
              </a:lnSpc>
              <a:spcBef>
                <a:spcPts val="200"/>
              </a:spcBef>
              <a:tabLst>
                <a:tab pos="5969000" algn="l"/>
                <a:tab pos="8496300" algn="l"/>
              </a:tabLst>
            </a:pPr>
            <a:r>
              <a:rPr sz="7200" b="1" spc="-10" dirty="0">
                <a:solidFill>
                  <a:srgbClr val="DFECE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千萬</a:t>
            </a:r>
            <a:r>
              <a:rPr sz="72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</a:t>
            </a:r>
            <a:r>
              <a:rPr sz="7200" b="1" spc="-10" dirty="0">
                <a:solidFill>
                  <a:srgbClr val="DFECE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</a:t>
            </a:r>
            <a:r>
              <a:rPr sz="7200" b="1" dirty="0">
                <a:solidFill>
                  <a:srgbClr val="DFECE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	</a:t>
            </a:r>
            <a:r>
              <a:rPr sz="9600" b="1" spc="-2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  <a:r>
              <a:rPr sz="9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	</a:t>
            </a:r>
            <a:r>
              <a:rPr sz="7200" b="1" spc="-10" dirty="0">
                <a:solidFill>
                  <a:srgbClr val="DFECE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行為</a:t>
            </a:r>
            <a:endParaRPr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882AA92-6139-4896-C7E5-4F377BC94915}"/>
              </a:ext>
            </a:extLst>
          </p:cNvPr>
          <p:cNvSpPr/>
          <p:nvPr/>
        </p:nvSpPr>
        <p:spPr>
          <a:xfrm>
            <a:off x="1365502" y="2286000"/>
            <a:ext cx="1442720" cy="1310640"/>
          </a:xfrm>
          <a:custGeom>
            <a:avLst/>
            <a:gdLst/>
            <a:ahLst/>
            <a:cxnLst/>
            <a:rect l="l" t="t" r="r" b="b"/>
            <a:pathLst>
              <a:path w="721360" h="655319">
                <a:moveTo>
                  <a:pt x="360426" y="0"/>
                </a:moveTo>
                <a:lnTo>
                  <a:pt x="311517" y="2990"/>
                </a:lnTo>
                <a:lnTo>
                  <a:pt x="264609" y="11703"/>
                </a:lnTo>
                <a:lnTo>
                  <a:pt x="220131" y="25747"/>
                </a:lnTo>
                <a:lnTo>
                  <a:pt x="178511" y="44732"/>
                </a:lnTo>
                <a:lnTo>
                  <a:pt x="140179" y="68268"/>
                </a:lnTo>
                <a:lnTo>
                  <a:pt x="105565" y="95964"/>
                </a:lnTo>
                <a:lnTo>
                  <a:pt x="75098" y="127431"/>
                </a:lnTo>
                <a:lnTo>
                  <a:pt x="49208" y="162277"/>
                </a:lnTo>
                <a:lnTo>
                  <a:pt x="28323" y="200114"/>
                </a:lnTo>
                <a:lnTo>
                  <a:pt x="12874" y="240550"/>
                </a:lnTo>
                <a:lnTo>
                  <a:pt x="3290" y="283195"/>
                </a:lnTo>
                <a:lnTo>
                  <a:pt x="0" y="327660"/>
                </a:lnTo>
                <a:lnTo>
                  <a:pt x="3290" y="372124"/>
                </a:lnTo>
                <a:lnTo>
                  <a:pt x="12874" y="414769"/>
                </a:lnTo>
                <a:lnTo>
                  <a:pt x="28323" y="455205"/>
                </a:lnTo>
                <a:lnTo>
                  <a:pt x="49208" y="493042"/>
                </a:lnTo>
                <a:lnTo>
                  <a:pt x="75098" y="527888"/>
                </a:lnTo>
                <a:lnTo>
                  <a:pt x="105565" y="559355"/>
                </a:lnTo>
                <a:lnTo>
                  <a:pt x="140179" y="587051"/>
                </a:lnTo>
                <a:lnTo>
                  <a:pt x="178511" y="610587"/>
                </a:lnTo>
                <a:lnTo>
                  <a:pt x="220131" y="629572"/>
                </a:lnTo>
                <a:lnTo>
                  <a:pt x="264609" y="643616"/>
                </a:lnTo>
                <a:lnTo>
                  <a:pt x="311517" y="652329"/>
                </a:lnTo>
                <a:lnTo>
                  <a:pt x="360426" y="655320"/>
                </a:lnTo>
                <a:lnTo>
                  <a:pt x="409334" y="652329"/>
                </a:lnTo>
                <a:lnTo>
                  <a:pt x="456242" y="643616"/>
                </a:lnTo>
                <a:lnTo>
                  <a:pt x="500720" y="629572"/>
                </a:lnTo>
                <a:lnTo>
                  <a:pt x="542340" y="610587"/>
                </a:lnTo>
                <a:lnTo>
                  <a:pt x="580672" y="587051"/>
                </a:lnTo>
                <a:lnTo>
                  <a:pt x="615286" y="559355"/>
                </a:lnTo>
                <a:lnTo>
                  <a:pt x="645753" y="527888"/>
                </a:lnTo>
                <a:lnTo>
                  <a:pt x="671643" y="493042"/>
                </a:lnTo>
                <a:lnTo>
                  <a:pt x="692528" y="455205"/>
                </a:lnTo>
                <a:lnTo>
                  <a:pt x="707977" y="414769"/>
                </a:lnTo>
                <a:lnTo>
                  <a:pt x="717561" y="372124"/>
                </a:lnTo>
                <a:lnTo>
                  <a:pt x="720852" y="327660"/>
                </a:lnTo>
                <a:lnTo>
                  <a:pt x="717561" y="283195"/>
                </a:lnTo>
                <a:lnTo>
                  <a:pt x="707977" y="240550"/>
                </a:lnTo>
                <a:lnTo>
                  <a:pt x="692528" y="200114"/>
                </a:lnTo>
                <a:lnTo>
                  <a:pt x="671643" y="162277"/>
                </a:lnTo>
                <a:lnTo>
                  <a:pt x="645753" y="127431"/>
                </a:lnTo>
                <a:lnTo>
                  <a:pt x="615286" y="95964"/>
                </a:lnTo>
                <a:lnTo>
                  <a:pt x="580672" y="68268"/>
                </a:lnTo>
                <a:lnTo>
                  <a:pt x="542340" y="44732"/>
                </a:lnTo>
                <a:lnTo>
                  <a:pt x="500720" y="25747"/>
                </a:lnTo>
                <a:lnTo>
                  <a:pt x="456242" y="11703"/>
                </a:lnTo>
                <a:lnTo>
                  <a:pt x="409334" y="2990"/>
                </a:lnTo>
                <a:lnTo>
                  <a:pt x="36042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1AEFA76-C768-E141-4615-A3CF13DF5A1C}"/>
              </a:ext>
            </a:extLst>
          </p:cNvPr>
          <p:cNvSpPr txBox="1"/>
          <p:nvPr/>
        </p:nvSpPr>
        <p:spPr>
          <a:xfrm>
            <a:off x="1908860" y="2526282"/>
            <a:ext cx="355600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z="4800" dirty="0">
                <a:solidFill>
                  <a:srgbClr val="FFFFFF"/>
                </a:solidFill>
                <a:latin typeface="MingLiU_HKSCS-ExtB"/>
                <a:cs typeface="MingLiU_HKSCS-ExtB"/>
              </a:rPr>
              <a:t>1</a:t>
            </a:r>
            <a:endParaRPr sz="4800">
              <a:latin typeface="MingLiU_HKSCS-ExtB"/>
              <a:cs typeface="MingLiU_HKSCS-ExtB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39A45480-D46C-734C-338D-7806BC05E104}"/>
              </a:ext>
            </a:extLst>
          </p:cNvPr>
          <p:cNvSpPr/>
          <p:nvPr/>
        </p:nvSpPr>
        <p:spPr>
          <a:xfrm>
            <a:off x="1365502" y="3758185"/>
            <a:ext cx="1442720" cy="1314450"/>
          </a:xfrm>
          <a:custGeom>
            <a:avLst/>
            <a:gdLst/>
            <a:ahLst/>
            <a:cxnLst/>
            <a:rect l="l" t="t" r="r" b="b"/>
            <a:pathLst>
              <a:path w="721360" h="657225">
                <a:moveTo>
                  <a:pt x="360426" y="0"/>
                </a:moveTo>
                <a:lnTo>
                  <a:pt x="311517" y="2998"/>
                </a:lnTo>
                <a:lnTo>
                  <a:pt x="264609" y="11733"/>
                </a:lnTo>
                <a:lnTo>
                  <a:pt x="220131" y="25812"/>
                </a:lnTo>
                <a:lnTo>
                  <a:pt x="178511" y="44845"/>
                </a:lnTo>
                <a:lnTo>
                  <a:pt x="140179" y="68438"/>
                </a:lnTo>
                <a:lnTo>
                  <a:pt x="105565" y="96202"/>
                </a:lnTo>
                <a:lnTo>
                  <a:pt x="75098" y="127744"/>
                </a:lnTo>
                <a:lnTo>
                  <a:pt x="49208" y="162672"/>
                </a:lnTo>
                <a:lnTo>
                  <a:pt x="28323" y="200596"/>
                </a:lnTo>
                <a:lnTo>
                  <a:pt x="12874" y="241123"/>
                </a:lnTo>
                <a:lnTo>
                  <a:pt x="3290" y="283862"/>
                </a:lnTo>
                <a:lnTo>
                  <a:pt x="0" y="328422"/>
                </a:lnTo>
                <a:lnTo>
                  <a:pt x="3290" y="372981"/>
                </a:lnTo>
                <a:lnTo>
                  <a:pt x="12874" y="415720"/>
                </a:lnTo>
                <a:lnTo>
                  <a:pt x="28323" y="456247"/>
                </a:lnTo>
                <a:lnTo>
                  <a:pt x="49208" y="494171"/>
                </a:lnTo>
                <a:lnTo>
                  <a:pt x="75098" y="529099"/>
                </a:lnTo>
                <a:lnTo>
                  <a:pt x="105565" y="560641"/>
                </a:lnTo>
                <a:lnTo>
                  <a:pt x="140179" y="588405"/>
                </a:lnTo>
                <a:lnTo>
                  <a:pt x="178511" y="611998"/>
                </a:lnTo>
                <a:lnTo>
                  <a:pt x="220131" y="631031"/>
                </a:lnTo>
                <a:lnTo>
                  <a:pt x="264609" y="645110"/>
                </a:lnTo>
                <a:lnTo>
                  <a:pt x="311517" y="653845"/>
                </a:lnTo>
                <a:lnTo>
                  <a:pt x="360426" y="656844"/>
                </a:lnTo>
                <a:lnTo>
                  <a:pt x="409334" y="653845"/>
                </a:lnTo>
                <a:lnTo>
                  <a:pt x="456242" y="645110"/>
                </a:lnTo>
                <a:lnTo>
                  <a:pt x="500720" y="631031"/>
                </a:lnTo>
                <a:lnTo>
                  <a:pt x="542340" y="611998"/>
                </a:lnTo>
                <a:lnTo>
                  <a:pt x="580672" y="588405"/>
                </a:lnTo>
                <a:lnTo>
                  <a:pt x="615286" y="560641"/>
                </a:lnTo>
                <a:lnTo>
                  <a:pt x="645753" y="529099"/>
                </a:lnTo>
                <a:lnTo>
                  <a:pt x="671643" y="494171"/>
                </a:lnTo>
                <a:lnTo>
                  <a:pt x="692528" y="456247"/>
                </a:lnTo>
                <a:lnTo>
                  <a:pt x="707977" y="415720"/>
                </a:lnTo>
                <a:lnTo>
                  <a:pt x="717561" y="372981"/>
                </a:lnTo>
                <a:lnTo>
                  <a:pt x="720852" y="328422"/>
                </a:lnTo>
                <a:lnTo>
                  <a:pt x="717561" y="283862"/>
                </a:lnTo>
                <a:lnTo>
                  <a:pt x="707977" y="241123"/>
                </a:lnTo>
                <a:lnTo>
                  <a:pt x="692528" y="200596"/>
                </a:lnTo>
                <a:lnTo>
                  <a:pt x="671643" y="162672"/>
                </a:lnTo>
                <a:lnTo>
                  <a:pt x="645753" y="127744"/>
                </a:lnTo>
                <a:lnTo>
                  <a:pt x="615286" y="96202"/>
                </a:lnTo>
                <a:lnTo>
                  <a:pt x="580672" y="68438"/>
                </a:lnTo>
                <a:lnTo>
                  <a:pt x="542340" y="44845"/>
                </a:lnTo>
                <a:lnTo>
                  <a:pt x="500720" y="25812"/>
                </a:lnTo>
                <a:lnTo>
                  <a:pt x="456242" y="11733"/>
                </a:lnTo>
                <a:lnTo>
                  <a:pt x="409334" y="2998"/>
                </a:lnTo>
                <a:lnTo>
                  <a:pt x="360426" y="0"/>
                </a:lnTo>
                <a:close/>
              </a:path>
            </a:pathLst>
          </a:custGeom>
          <a:solidFill>
            <a:srgbClr val="3D8752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802075D-1988-F47F-E53A-79C8E0BD5D7D}"/>
              </a:ext>
            </a:extLst>
          </p:cNvPr>
          <p:cNvSpPr txBox="1"/>
          <p:nvPr/>
        </p:nvSpPr>
        <p:spPr>
          <a:xfrm>
            <a:off x="1908860" y="4000500"/>
            <a:ext cx="355600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z="4800" dirty="0">
                <a:solidFill>
                  <a:srgbClr val="FFFFFF"/>
                </a:solidFill>
                <a:latin typeface="MingLiU_HKSCS-ExtB"/>
                <a:cs typeface="MingLiU_HKSCS-ExtB"/>
              </a:rPr>
              <a:t>2</a:t>
            </a:r>
            <a:endParaRPr sz="4800">
              <a:latin typeface="MingLiU_HKSCS-ExtB"/>
              <a:cs typeface="MingLiU_HKSCS-ExtB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D63471C5-D1A1-D235-F549-2C7DDF6926B6}"/>
              </a:ext>
            </a:extLst>
          </p:cNvPr>
          <p:cNvSpPr/>
          <p:nvPr/>
        </p:nvSpPr>
        <p:spPr>
          <a:xfrm>
            <a:off x="1365502" y="5230367"/>
            <a:ext cx="1442720" cy="1314450"/>
          </a:xfrm>
          <a:custGeom>
            <a:avLst/>
            <a:gdLst/>
            <a:ahLst/>
            <a:cxnLst/>
            <a:rect l="l" t="t" r="r" b="b"/>
            <a:pathLst>
              <a:path w="721360" h="657225">
                <a:moveTo>
                  <a:pt x="360426" y="0"/>
                </a:moveTo>
                <a:lnTo>
                  <a:pt x="311517" y="2998"/>
                </a:lnTo>
                <a:lnTo>
                  <a:pt x="264609" y="11733"/>
                </a:lnTo>
                <a:lnTo>
                  <a:pt x="220131" y="25812"/>
                </a:lnTo>
                <a:lnTo>
                  <a:pt x="178511" y="44845"/>
                </a:lnTo>
                <a:lnTo>
                  <a:pt x="140179" y="68438"/>
                </a:lnTo>
                <a:lnTo>
                  <a:pt x="105565" y="96202"/>
                </a:lnTo>
                <a:lnTo>
                  <a:pt x="75098" y="127744"/>
                </a:lnTo>
                <a:lnTo>
                  <a:pt x="49208" y="162672"/>
                </a:lnTo>
                <a:lnTo>
                  <a:pt x="28323" y="200596"/>
                </a:lnTo>
                <a:lnTo>
                  <a:pt x="12874" y="241123"/>
                </a:lnTo>
                <a:lnTo>
                  <a:pt x="3290" y="283862"/>
                </a:lnTo>
                <a:lnTo>
                  <a:pt x="0" y="328422"/>
                </a:lnTo>
                <a:lnTo>
                  <a:pt x="3290" y="372981"/>
                </a:lnTo>
                <a:lnTo>
                  <a:pt x="12874" y="415720"/>
                </a:lnTo>
                <a:lnTo>
                  <a:pt x="28323" y="456247"/>
                </a:lnTo>
                <a:lnTo>
                  <a:pt x="49208" y="494171"/>
                </a:lnTo>
                <a:lnTo>
                  <a:pt x="75098" y="529099"/>
                </a:lnTo>
                <a:lnTo>
                  <a:pt x="105565" y="560641"/>
                </a:lnTo>
                <a:lnTo>
                  <a:pt x="140179" y="588405"/>
                </a:lnTo>
                <a:lnTo>
                  <a:pt x="178511" y="611998"/>
                </a:lnTo>
                <a:lnTo>
                  <a:pt x="220131" y="631031"/>
                </a:lnTo>
                <a:lnTo>
                  <a:pt x="264609" y="645110"/>
                </a:lnTo>
                <a:lnTo>
                  <a:pt x="311517" y="653845"/>
                </a:lnTo>
                <a:lnTo>
                  <a:pt x="360426" y="656844"/>
                </a:lnTo>
                <a:lnTo>
                  <a:pt x="409334" y="653845"/>
                </a:lnTo>
                <a:lnTo>
                  <a:pt x="456242" y="645110"/>
                </a:lnTo>
                <a:lnTo>
                  <a:pt x="500720" y="631031"/>
                </a:lnTo>
                <a:lnTo>
                  <a:pt x="542340" y="611998"/>
                </a:lnTo>
                <a:lnTo>
                  <a:pt x="580672" y="588405"/>
                </a:lnTo>
                <a:lnTo>
                  <a:pt x="615286" y="560641"/>
                </a:lnTo>
                <a:lnTo>
                  <a:pt x="645753" y="529099"/>
                </a:lnTo>
                <a:lnTo>
                  <a:pt x="671643" y="494171"/>
                </a:lnTo>
                <a:lnTo>
                  <a:pt x="692528" y="456247"/>
                </a:lnTo>
                <a:lnTo>
                  <a:pt x="707977" y="415720"/>
                </a:lnTo>
                <a:lnTo>
                  <a:pt x="717561" y="372981"/>
                </a:lnTo>
                <a:lnTo>
                  <a:pt x="720852" y="328422"/>
                </a:lnTo>
                <a:lnTo>
                  <a:pt x="717561" y="283862"/>
                </a:lnTo>
                <a:lnTo>
                  <a:pt x="707977" y="241123"/>
                </a:lnTo>
                <a:lnTo>
                  <a:pt x="692528" y="200596"/>
                </a:lnTo>
                <a:lnTo>
                  <a:pt x="671643" y="162672"/>
                </a:lnTo>
                <a:lnTo>
                  <a:pt x="645753" y="127744"/>
                </a:lnTo>
                <a:lnTo>
                  <a:pt x="615286" y="96202"/>
                </a:lnTo>
                <a:lnTo>
                  <a:pt x="580672" y="68438"/>
                </a:lnTo>
                <a:lnTo>
                  <a:pt x="542340" y="44845"/>
                </a:lnTo>
                <a:lnTo>
                  <a:pt x="500720" y="25812"/>
                </a:lnTo>
                <a:lnTo>
                  <a:pt x="456242" y="11733"/>
                </a:lnTo>
                <a:lnTo>
                  <a:pt x="409334" y="2998"/>
                </a:lnTo>
                <a:lnTo>
                  <a:pt x="36042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9909226B-A09D-EBC5-B777-7714A7487C34}"/>
              </a:ext>
            </a:extLst>
          </p:cNvPr>
          <p:cNvSpPr txBox="1"/>
          <p:nvPr/>
        </p:nvSpPr>
        <p:spPr>
          <a:xfrm>
            <a:off x="1908861" y="5472582"/>
            <a:ext cx="356870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z="4800" dirty="0">
                <a:solidFill>
                  <a:srgbClr val="FFFFFF"/>
                </a:solidFill>
                <a:latin typeface="MingLiU_HKSCS-ExtB"/>
                <a:cs typeface="MingLiU_HKSCS-ExtB"/>
              </a:rPr>
              <a:t>3</a:t>
            </a:r>
            <a:endParaRPr sz="4800">
              <a:latin typeface="MingLiU_HKSCS-ExtB"/>
              <a:cs typeface="MingLiU_HKSCS-ExtB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9995D877-1299-A699-3C25-5E755CB636D4}"/>
              </a:ext>
            </a:extLst>
          </p:cNvPr>
          <p:cNvSpPr txBox="1"/>
          <p:nvPr/>
        </p:nvSpPr>
        <p:spPr>
          <a:xfrm>
            <a:off x="2964178" y="2589277"/>
            <a:ext cx="14086840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z="48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分組合作產生的作品，沒有加註合作同學及分工情形</a:t>
            </a:r>
            <a:endParaRPr sz="4800">
              <a:latin typeface="Microsoft JhengHei"/>
              <a:cs typeface="Microsoft JhengHei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0A916EC4-023F-31AC-DD5C-26B374913EC9}"/>
              </a:ext>
            </a:extLst>
          </p:cNvPr>
          <p:cNvSpPr/>
          <p:nvPr/>
        </p:nvSpPr>
        <p:spPr>
          <a:xfrm>
            <a:off x="1365502" y="6723889"/>
            <a:ext cx="1442720" cy="1314450"/>
          </a:xfrm>
          <a:custGeom>
            <a:avLst/>
            <a:gdLst/>
            <a:ahLst/>
            <a:cxnLst/>
            <a:rect l="l" t="t" r="r" b="b"/>
            <a:pathLst>
              <a:path w="721360" h="657225">
                <a:moveTo>
                  <a:pt x="360426" y="0"/>
                </a:moveTo>
                <a:lnTo>
                  <a:pt x="311517" y="2998"/>
                </a:lnTo>
                <a:lnTo>
                  <a:pt x="264609" y="11733"/>
                </a:lnTo>
                <a:lnTo>
                  <a:pt x="220131" y="25812"/>
                </a:lnTo>
                <a:lnTo>
                  <a:pt x="178511" y="44845"/>
                </a:lnTo>
                <a:lnTo>
                  <a:pt x="140179" y="68438"/>
                </a:lnTo>
                <a:lnTo>
                  <a:pt x="105565" y="96202"/>
                </a:lnTo>
                <a:lnTo>
                  <a:pt x="75098" y="127744"/>
                </a:lnTo>
                <a:lnTo>
                  <a:pt x="49208" y="162672"/>
                </a:lnTo>
                <a:lnTo>
                  <a:pt x="28323" y="200596"/>
                </a:lnTo>
                <a:lnTo>
                  <a:pt x="12874" y="241123"/>
                </a:lnTo>
                <a:lnTo>
                  <a:pt x="3290" y="283862"/>
                </a:lnTo>
                <a:lnTo>
                  <a:pt x="0" y="328421"/>
                </a:lnTo>
                <a:lnTo>
                  <a:pt x="3290" y="372981"/>
                </a:lnTo>
                <a:lnTo>
                  <a:pt x="12874" y="415720"/>
                </a:lnTo>
                <a:lnTo>
                  <a:pt x="28323" y="456247"/>
                </a:lnTo>
                <a:lnTo>
                  <a:pt x="49208" y="494171"/>
                </a:lnTo>
                <a:lnTo>
                  <a:pt x="75098" y="529099"/>
                </a:lnTo>
                <a:lnTo>
                  <a:pt x="105565" y="560641"/>
                </a:lnTo>
                <a:lnTo>
                  <a:pt x="140179" y="588405"/>
                </a:lnTo>
                <a:lnTo>
                  <a:pt x="178511" y="611998"/>
                </a:lnTo>
                <a:lnTo>
                  <a:pt x="220131" y="631031"/>
                </a:lnTo>
                <a:lnTo>
                  <a:pt x="264609" y="645110"/>
                </a:lnTo>
                <a:lnTo>
                  <a:pt x="311517" y="653845"/>
                </a:lnTo>
                <a:lnTo>
                  <a:pt x="360426" y="656843"/>
                </a:lnTo>
                <a:lnTo>
                  <a:pt x="409334" y="653845"/>
                </a:lnTo>
                <a:lnTo>
                  <a:pt x="456242" y="645110"/>
                </a:lnTo>
                <a:lnTo>
                  <a:pt x="500720" y="631031"/>
                </a:lnTo>
                <a:lnTo>
                  <a:pt x="542340" y="611998"/>
                </a:lnTo>
                <a:lnTo>
                  <a:pt x="580672" y="588405"/>
                </a:lnTo>
                <a:lnTo>
                  <a:pt x="615286" y="560641"/>
                </a:lnTo>
                <a:lnTo>
                  <a:pt x="645753" y="529099"/>
                </a:lnTo>
                <a:lnTo>
                  <a:pt x="671643" y="494171"/>
                </a:lnTo>
                <a:lnTo>
                  <a:pt x="692528" y="456247"/>
                </a:lnTo>
                <a:lnTo>
                  <a:pt x="707977" y="415720"/>
                </a:lnTo>
                <a:lnTo>
                  <a:pt x="717561" y="372981"/>
                </a:lnTo>
                <a:lnTo>
                  <a:pt x="720852" y="328421"/>
                </a:lnTo>
                <a:lnTo>
                  <a:pt x="717561" y="283862"/>
                </a:lnTo>
                <a:lnTo>
                  <a:pt x="707977" y="241123"/>
                </a:lnTo>
                <a:lnTo>
                  <a:pt x="692528" y="200596"/>
                </a:lnTo>
                <a:lnTo>
                  <a:pt x="671643" y="162672"/>
                </a:lnTo>
                <a:lnTo>
                  <a:pt x="645753" y="127744"/>
                </a:lnTo>
                <a:lnTo>
                  <a:pt x="615286" y="96202"/>
                </a:lnTo>
                <a:lnTo>
                  <a:pt x="580672" y="68438"/>
                </a:lnTo>
                <a:lnTo>
                  <a:pt x="542340" y="44845"/>
                </a:lnTo>
                <a:lnTo>
                  <a:pt x="500720" y="25812"/>
                </a:lnTo>
                <a:lnTo>
                  <a:pt x="456242" y="11733"/>
                </a:lnTo>
                <a:lnTo>
                  <a:pt x="409334" y="2998"/>
                </a:lnTo>
                <a:lnTo>
                  <a:pt x="360426" y="0"/>
                </a:lnTo>
                <a:close/>
              </a:path>
            </a:pathLst>
          </a:custGeom>
          <a:solidFill>
            <a:srgbClr val="3D8752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1BA70151-8410-F30A-D4CC-A21EF944B05E}"/>
              </a:ext>
            </a:extLst>
          </p:cNvPr>
          <p:cNvSpPr txBox="1"/>
          <p:nvPr/>
        </p:nvSpPr>
        <p:spPr>
          <a:xfrm>
            <a:off x="1908860" y="6967982"/>
            <a:ext cx="355600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z="4800" dirty="0">
                <a:solidFill>
                  <a:srgbClr val="FFFFFF"/>
                </a:solidFill>
                <a:latin typeface="MingLiU_HKSCS-ExtB"/>
                <a:cs typeface="MingLiU_HKSCS-ExtB"/>
              </a:rPr>
              <a:t>4</a:t>
            </a:r>
            <a:endParaRPr sz="4800">
              <a:latin typeface="MingLiU_HKSCS-ExtB"/>
              <a:cs typeface="MingLiU_HKSCS-ExtB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5BE335F4-C76E-ACE4-3C29-F033AC160866}"/>
              </a:ext>
            </a:extLst>
          </p:cNvPr>
          <p:cNvSpPr txBox="1"/>
          <p:nvPr/>
        </p:nvSpPr>
        <p:spPr>
          <a:xfrm>
            <a:off x="2964179" y="3926739"/>
            <a:ext cx="12866370" cy="1995418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z="4800" b="1" dirty="0">
                <a:solidFill>
                  <a:srgbClr val="0D0D0D"/>
                </a:solidFill>
                <a:latin typeface="Microsoft JhengHei"/>
                <a:cs typeface="Microsoft JhengHei"/>
              </a:rPr>
              <a:t>沒有寫、隨便</a:t>
            </a:r>
            <a:r>
              <a:rPr sz="4800" b="1" spc="-30" dirty="0">
                <a:solidFill>
                  <a:srgbClr val="0D0D0D"/>
                </a:solidFill>
                <a:latin typeface="Microsoft JhengHei"/>
                <a:cs typeface="Microsoft JhengHei"/>
              </a:rPr>
              <a:t>寫</a:t>
            </a:r>
            <a:r>
              <a:rPr sz="4800" b="1" spc="-10" dirty="0">
                <a:solidFill>
                  <a:srgbClr val="0D0D0D"/>
                </a:solidFill>
                <a:latin typeface="Arial"/>
                <a:cs typeface="Arial"/>
              </a:rPr>
              <a:t>100</a:t>
            </a:r>
            <a:r>
              <a:rPr sz="4800" b="1" spc="-10" dirty="0">
                <a:solidFill>
                  <a:srgbClr val="0D0D0D"/>
                </a:solidFill>
                <a:latin typeface="Microsoft JhengHei"/>
                <a:cs typeface="Microsoft JhengHei"/>
              </a:rPr>
              <a:t>字「簡述」文字</a:t>
            </a:r>
            <a:endParaRPr sz="4800">
              <a:latin typeface="Microsoft JhengHei"/>
              <a:cs typeface="Microsoft JhengHei"/>
            </a:endParaRPr>
          </a:p>
          <a:p>
            <a:pPr>
              <a:spcBef>
                <a:spcPts val="10"/>
              </a:spcBef>
            </a:pPr>
            <a:endParaRPr sz="3200">
              <a:latin typeface="Microsoft JhengHei"/>
              <a:cs typeface="Microsoft JhengHei"/>
            </a:endParaRPr>
          </a:p>
          <a:p>
            <a:pPr marL="25400">
              <a:spcBef>
                <a:spcPts val="10"/>
              </a:spcBef>
            </a:pPr>
            <a:r>
              <a:rPr sz="4800" b="1" dirty="0">
                <a:solidFill>
                  <a:srgbClr val="0D0D0D"/>
                </a:solidFill>
                <a:latin typeface="Microsoft JhengHei"/>
                <a:cs typeface="Microsoft JhengHei"/>
              </a:rPr>
              <a:t>過度包裝成果，為了拍攝照片或影片而影響上課</a:t>
            </a:r>
            <a:endParaRPr sz="4800">
              <a:latin typeface="Microsoft JhengHei"/>
              <a:cs typeface="Microsoft JhengHei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FFDC535-34F4-E763-ED3F-9504EA975FCB}"/>
              </a:ext>
            </a:extLst>
          </p:cNvPr>
          <p:cNvSpPr txBox="1"/>
          <p:nvPr/>
        </p:nvSpPr>
        <p:spPr>
          <a:xfrm>
            <a:off x="2964179" y="6911340"/>
            <a:ext cx="8037830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z="4800" b="1" dirty="0">
                <a:solidFill>
                  <a:srgbClr val="0D0D0D"/>
                </a:solidFill>
                <a:latin typeface="Microsoft JhengHei"/>
                <a:cs typeface="Microsoft JhengHei"/>
              </a:rPr>
              <a:t>檔案連結</a:t>
            </a:r>
            <a:r>
              <a:rPr sz="4800" b="1" spc="-20" dirty="0">
                <a:solidFill>
                  <a:srgbClr val="0D0D0D"/>
                </a:solidFill>
                <a:latin typeface="Microsoft JhengHei"/>
                <a:cs typeface="Microsoft JhengHei"/>
              </a:rPr>
              <a:t>或</a:t>
            </a:r>
            <a:r>
              <a:rPr sz="4800" b="1" dirty="0">
                <a:solidFill>
                  <a:srgbClr val="0D0D0D"/>
                </a:solidFill>
                <a:latin typeface="Microsoft JhengHei"/>
                <a:cs typeface="Microsoft JhengHei"/>
              </a:rPr>
              <a:t>QR</a:t>
            </a:r>
            <a:r>
              <a:rPr sz="4800" b="1" spc="-170" dirty="0">
                <a:solidFill>
                  <a:srgbClr val="0D0D0D"/>
                </a:solidFill>
                <a:latin typeface="Microsoft JhengHei"/>
                <a:cs typeface="Microsoft JhengHei"/>
              </a:rPr>
              <a:t> </a:t>
            </a:r>
            <a:r>
              <a:rPr sz="4800" b="1" spc="-10" dirty="0">
                <a:solidFill>
                  <a:srgbClr val="0D0D0D"/>
                </a:solidFill>
                <a:latin typeface="Microsoft JhengHei"/>
                <a:cs typeface="Microsoft JhengHei"/>
              </a:rPr>
              <a:t>code</a:t>
            </a:r>
            <a:r>
              <a:rPr sz="4800" b="1" dirty="0">
                <a:solidFill>
                  <a:srgbClr val="0D0D0D"/>
                </a:solidFill>
                <a:latin typeface="Microsoft JhengHei"/>
                <a:cs typeface="Microsoft JhengHei"/>
              </a:rPr>
              <a:t>無法使用</a:t>
            </a:r>
            <a:endParaRPr sz="4800">
              <a:latin typeface="Microsoft JhengHei"/>
              <a:cs typeface="Microsoft JhengHei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6062A7E5-A104-6077-3BBD-B0D12910C11F}"/>
              </a:ext>
            </a:extLst>
          </p:cNvPr>
          <p:cNvSpPr/>
          <p:nvPr/>
        </p:nvSpPr>
        <p:spPr>
          <a:xfrm>
            <a:off x="1365502" y="8174735"/>
            <a:ext cx="1442720" cy="1314450"/>
          </a:xfrm>
          <a:custGeom>
            <a:avLst/>
            <a:gdLst/>
            <a:ahLst/>
            <a:cxnLst/>
            <a:rect l="l" t="t" r="r" b="b"/>
            <a:pathLst>
              <a:path w="721360" h="657225">
                <a:moveTo>
                  <a:pt x="360426" y="0"/>
                </a:moveTo>
                <a:lnTo>
                  <a:pt x="311517" y="2998"/>
                </a:lnTo>
                <a:lnTo>
                  <a:pt x="264609" y="11731"/>
                </a:lnTo>
                <a:lnTo>
                  <a:pt x="220131" y="25809"/>
                </a:lnTo>
                <a:lnTo>
                  <a:pt x="178511" y="44839"/>
                </a:lnTo>
                <a:lnTo>
                  <a:pt x="140179" y="68431"/>
                </a:lnTo>
                <a:lnTo>
                  <a:pt x="105565" y="96192"/>
                </a:lnTo>
                <a:lnTo>
                  <a:pt x="75098" y="127733"/>
                </a:lnTo>
                <a:lnTo>
                  <a:pt x="49208" y="162661"/>
                </a:lnTo>
                <a:lnTo>
                  <a:pt x="28323" y="200585"/>
                </a:lnTo>
                <a:lnTo>
                  <a:pt x="12874" y="241114"/>
                </a:lnTo>
                <a:lnTo>
                  <a:pt x="3290" y="283857"/>
                </a:lnTo>
                <a:lnTo>
                  <a:pt x="0" y="328421"/>
                </a:lnTo>
                <a:lnTo>
                  <a:pt x="3290" y="372986"/>
                </a:lnTo>
                <a:lnTo>
                  <a:pt x="12874" y="415729"/>
                </a:lnTo>
                <a:lnTo>
                  <a:pt x="28323" y="456258"/>
                </a:lnTo>
                <a:lnTo>
                  <a:pt x="49208" y="494182"/>
                </a:lnTo>
                <a:lnTo>
                  <a:pt x="75098" y="529110"/>
                </a:lnTo>
                <a:lnTo>
                  <a:pt x="105565" y="560651"/>
                </a:lnTo>
                <a:lnTo>
                  <a:pt x="140179" y="588412"/>
                </a:lnTo>
                <a:lnTo>
                  <a:pt x="178511" y="612004"/>
                </a:lnTo>
                <a:lnTo>
                  <a:pt x="220131" y="631034"/>
                </a:lnTo>
                <a:lnTo>
                  <a:pt x="264609" y="645112"/>
                </a:lnTo>
                <a:lnTo>
                  <a:pt x="311517" y="653845"/>
                </a:lnTo>
                <a:lnTo>
                  <a:pt x="360426" y="656843"/>
                </a:lnTo>
                <a:lnTo>
                  <a:pt x="409334" y="653845"/>
                </a:lnTo>
                <a:lnTo>
                  <a:pt x="456242" y="645112"/>
                </a:lnTo>
                <a:lnTo>
                  <a:pt x="500720" y="631034"/>
                </a:lnTo>
                <a:lnTo>
                  <a:pt x="542340" y="612004"/>
                </a:lnTo>
                <a:lnTo>
                  <a:pt x="580672" y="588412"/>
                </a:lnTo>
                <a:lnTo>
                  <a:pt x="615286" y="560651"/>
                </a:lnTo>
                <a:lnTo>
                  <a:pt x="645753" y="529110"/>
                </a:lnTo>
                <a:lnTo>
                  <a:pt x="671643" y="494182"/>
                </a:lnTo>
                <a:lnTo>
                  <a:pt x="692528" y="456258"/>
                </a:lnTo>
                <a:lnTo>
                  <a:pt x="707977" y="415729"/>
                </a:lnTo>
                <a:lnTo>
                  <a:pt x="717561" y="372986"/>
                </a:lnTo>
                <a:lnTo>
                  <a:pt x="720852" y="328421"/>
                </a:lnTo>
                <a:lnTo>
                  <a:pt x="717561" y="283857"/>
                </a:lnTo>
                <a:lnTo>
                  <a:pt x="707977" y="241114"/>
                </a:lnTo>
                <a:lnTo>
                  <a:pt x="692528" y="200585"/>
                </a:lnTo>
                <a:lnTo>
                  <a:pt x="671643" y="162661"/>
                </a:lnTo>
                <a:lnTo>
                  <a:pt x="645753" y="127733"/>
                </a:lnTo>
                <a:lnTo>
                  <a:pt x="615286" y="96192"/>
                </a:lnTo>
                <a:lnTo>
                  <a:pt x="580672" y="68431"/>
                </a:lnTo>
                <a:lnTo>
                  <a:pt x="542340" y="44839"/>
                </a:lnTo>
                <a:lnTo>
                  <a:pt x="500720" y="25809"/>
                </a:lnTo>
                <a:lnTo>
                  <a:pt x="456242" y="11731"/>
                </a:lnTo>
                <a:lnTo>
                  <a:pt x="409334" y="2998"/>
                </a:lnTo>
                <a:lnTo>
                  <a:pt x="36042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92191489-D79C-1153-777F-7C8DA7EF7675}"/>
              </a:ext>
            </a:extLst>
          </p:cNvPr>
          <p:cNvSpPr txBox="1"/>
          <p:nvPr/>
        </p:nvSpPr>
        <p:spPr>
          <a:xfrm>
            <a:off x="1908860" y="8421217"/>
            <a:ext cx="11480800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  <a:tabLst>
                <a:tab pos="1079500" algn="l"/>
              </a:tabLst>
            </a:pPr>
            <a:r>
              <a:rPr sz="4800" dirty="0">
                <a:solidFill>
                  <a:srgbClr val="FFFFFF"/>
                </a:solidFill>
                <a:latin typeface="MingLiU_HKSCS-ExtB"/>
                <a:cs typeface="MingLiU_HKSCS-ExtB"/>
              </a:rPr>
              <a:t>5	</a:t>
            </a:r>
            <a:r>
              <a:rPr sz="4800" b="1" dirty="0">
                <a:solidFill>
                  <a:srgbClr val="0D0D0D"/>
                </a:solidFill>
                <a:latin typeface="Microsoft JhengHei"/>
                <a:cs typeface="Microsoft JhengHei"/>
              </a:rPr>
              <a:t>分不清多元表現與課程學習成果的差異</a:t>
            </a:r>
            <a:endParaRPr sz="4800">
              <a:latin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45919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636" y="31173"/>
            <a:ext cx="7366000" cy="1528624"/>
          </a:xfrm>
          <a:prstGeom prst="rect">
            <a:avLst/>
          </a:prstGeom>
        </p:spPr>
        <p:txBody>
          <a:bodyPr spcFirstLastPara="1" vert="horz" wrap="square" lIns="0" tIns="25400" rIns="0" bIns="0" rtlCol="0" anchor="ctr" anchorCtr="0">
            <a:spAutoFit/>
          </a:bodyPr>
          <a:lstStyle/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sz="9600" spc="-1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實際案例參考</a:t>
            </a:r>
            <a:endParaRPr sz="9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940533" y="9727590"/>
            <a:ext cx="2190750" cy="457818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5400">
              <a:spcBef>
                <a:spcPts val="210"/>
              </a:spcBef>
            </a:pPr>
            <a:r>
              <a:rPr sz="2800" b="1" dirty="0">
                <a:solidFill>
                  <a:srgbClr val="D2EEF9"/>
                </a:solidFill>
                <a:latin typeface="Microsoft JhengHei"/>
                <a:cs typeface="Microsoft JhengHei"/>
              </a:rPr>
              <a:t>課程學習成果</a:t>
            </a:r>
            <a:endParaRPr sz="2800">
              <a:latin typeface="Microsoft JhengHei"/>
              <a:cs typeface="Microsoft JhengHei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4800" y="1714500"/>
            <a:ext cx="1415720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慧治基金會已舉辦三屆金質歷程獎</a:t>
            </a:r>
            <a:endParaRPr lang="en-US" altLang="zh-TW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https://twpea.org/2023/07/04/gapc3_online_exhibition/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390900"/>
            <a:ext cx="16632971" cy="666843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2009" y="140254"/>
            <a:ext cx="2915003" cy="291500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F3BD89CB-0E86-FE2E-932B-A8956A131DEE}"/>
              </a:ext>
            </a:extLst>
          </p:cNvPr>
          <p:cNvSpPr txBox="1"/>
          <p:nvPr/>
        </p:nvSpPr>
        <p:spPr>
          <a:xfrm>
            <a:off x="7652345" y="266972"/>
            <a:ext cx="6470041" cy="1323439"/>
          </a:xfrm>
          <a:prstGeom prst="rect">
            <a:avLst/>
          </a:prstGeom>
          <a:solidFill>
            <a:srgbClr val="003366"/>
          </a:solidFill>
          <a:ln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課程學習成果</a:t>
            </a:r>
            <a:r>
              <a:rPr lang="en-US" altLang="zh-TW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多元表現</a:t>
            </a:r>
            <a:r>
              <a:rPr lang="en-US" altLang="zh-TW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</a:p>
          <a:p>
            <a:pPr algn="ctr"/>
            <a:r>
              <a:rPr lang="zh-TW" altLang="en-US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學習歷程自述</a:t>
            </a:r>
            <a:r>
              <a:rPr lang="en-US" altLang="zh-TW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多元綜整心得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335B74"/>
          </a:solidFill>
        </p:spPr>
        <p:txBody>
          <a:bodyPr wrap="square" lIns="0" tIns="0" rIns="0" bIns="0" rtlCol="0"/>
          <a:lstStyle/>
          <a:p>
            <a:endParaRPr sz="3600">
              <a:solidFill>
                <a:srgbClr val="FFCCFF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715" y="4900928"/>
            <a:ext cx="3695166" cy="45274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0775" y="492510"/>
            <a:ext cx="2125522" cy="414806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90586" y="1562100"/>
            <a:ext cx="10465053" cy="1528624"/>
          </a:xfrm>
          <a:prstGeom prst="rect">
            <a:avLst/>
          </a:prstGeom>
        </p:spPr>
        <p:txBody>
          <a:bodyPr spcFirstLastPara="1" vert="horz" wrap="square" lIns="0" tIns="25400" rIns="0" bIns="0" rtlCol="0" anchor="ctr" anchorCtr="0">
            <a:spAutoFit/>
          </a:bodyPr>
          <a:lstStyle/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lang="zh-TW" altLang="en-US" sz="9600" spc="-10" dirty="0">
                <a:solidFill>
                  <a:srgbClr val="99FFCC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二．</a:t>
            </a:r>
            <a:r>
              <a:rPr sz="9600" spc="-10" dirty="0" err="1">
                <a:solidFill>
                  <a:srgbClr val="99FFCC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課程學習成果</a:t>
            </a:r>
            <a:endParaRPr sz="9600" dirty="0">
              <a:solidFill>
                <a:srgbClr val="99FF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object 6"/>
          <p:cNvSpPr txBox="1">
            <a:spLocks/>
          </p:cNvSpPr>
          <p:nvPr/>
        </p:nvSpPr>
        <p:spPr>
          <a:xfrm>
            <a:off x="3927729" y="3754460"/>
            <a:ext cx="14441423" cy="22929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25400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Rockwell"/>
              <a:buNone/>
              <a:defRPr sz="8000" b="1" i="0" u="none" strike="noStrike" cap="none">
                <a:solidFill>
                  <a:schemeClr val="bg1"/>
                </a:solidFill>
                <a:latin typeface="Microsoft JhengHei"/>
                <a:ea typeface="Rockwell"/>
                <a:cs typeface="Microsoft JhengHei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lang="zh-TW" altLang="en-US" sz="7200" kern="0" spc="-1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學生預定要選的科系可採</a:t>
            </a:r>
            <a:endParaRPr lang="en-US" altLang="zh-TW" sz="7200" kern="0" spc="-1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lang="zh-TW" altLang="en-US" sz="7200" kern="0" spc="-10" dirty="0">
                <a:solidFill>
                  <a:srgbClr val="FFCC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跨領域</a:t>
            </a:r>
            <a:r>
              <a:rPr lang="zh-TW" altLang="en-US" sz="7200" kern="0" spc="-1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撰寫或</a:t>
            </a:r>
            <a:r>
              <a:rPr lang="zh-TW" altLang="en-US" sz="7200" kern="0" spc="-10" dirty="0">
                <a:solidFill>
                  <a:srgbClr val="FFCC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跨年段</a:t>
            </a:r>
            <a:r>
              <a:rPr lang="zh-TW" altLang="en-US" sz="7200" kern="0" spc="-1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整合</a:t>
            </a:r>
            <a:endParaRPr lang="zh-TW" altLang="en-US" sz="7200" kern="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5935" y="462357"/>
            <a:ext cx="10354310" cy="1299074"/>
          </a:xfrm>
          <a:prstGeom prst="rect">
            <a:avLst/>
          </a:prstGeom>
        </p:spPr>
        <p:txBody>
          <a:bodyPr spcFirstLastPara="1" vert="horz" wrap="square" lIns="0" tIns="26670" rIns="0" bIns="0" rtlCol="0" anchor="ctr" anchorCtr="0">
            <a:spAutoFit/>
          </a:bodyPr>
          <a:lstStyle/>
          <a:p>
            <a:pPr marL="25400">
              <a:lnSpc>
                <a:spcPct val="100000"/>
              </a:lnSpc>
              <a:spcBef>
                <a:spcPts val="210"/>
              </a:spcBef>
            </a:pPr>
            <a:r>
              <a:rPr sz="8100" spc="10" dirty="0">
                <a:solidFill>
                  <a:srgbClr val="308A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課程學習成果</a:t>
            </a:r>
            <a:r>
              <a:rPr sz="8100" spc="10" dirty="0">
                <a:solidFill>
                  <a:srgbClr val="0038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呈現重點</a:t>
            </a:r>
            <a:endParaRPr sz="8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6090" y="4448554"/>
            <a:ext cx="3868420" cy="1082348"/>
          </a:xfrm>
          <a:prstGeom prst="rect">
            <a:avLst/>
          </a:prstGeom>
          <a:solidFill>
            <a:srgbClr val="FFFFFF"/>
          </a:solidFill>
          <a:ln w="25908">
            <a:solidFill>
              <a:srgbClr val="27CED6"/>
            </a:solidFill>
          </a:ln>
        </p:spPr>
        <p:txBody>
          <a:bodyPr vert="horz" wrap="square" lIns="0" tIns="66040" rIns="0" bIns="0" rtlCol="0">
            <a:spAutoFit/>
          </a:bodyPr>
          <a:lstStyle/>
          <a:p>
            <a:pPr marL="252728">
              <a:spcBef>
                <a:spcPts val="520"/>
              </a:spcBef>
            </a:pPr>
            <a:r>
              <a:rPr sz="6600" b="1" dirty="0">
                <a:solidFill>
                  <a:srgbClr val="001F5F"/>
                </a:solidFill>
                <a:latin typeface="Microsoft JhengHei"/>
                <a:cs typeface="Microsoft JhengHei"/>
              </a:rPr>
              <a:t>基本資料</a:t>
            </a:r>
            <a:endParaRPr sz="6600">
              <a:latin typeface="Microsoft JhengHei"/>
              <a:cs typeface="Microsoft JhengHe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62710" y="5627371"/>
            <a:ext cx="3098800" cy="3718967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marR="10160" algn="ctr">
              <a:spcBef>
                <a:spcPts val="200"/>
              </a:spcBef>
            </a:pPr>
            <a:r>
              <a:rPr sz="4800" b="1" dirty="0">
                <a:solidFill>
                  <a:srgbClr val="001F5F"/>
                </a:solidFill>
                <a:latin typeface="Microsoft JhengHei"/>
                <a:cs typeface="Microsoft JhengHei"/>
              </a:rPr>
              <a:t>學校、年級 姓名、組員 </a:t>
            </a:r>
            <a:r>
              <a:rPr sz="4800" b="1" spc="-10" dirty="0">
                <a:solidFill>
                  <a:srgbClr val="001F5F"/>
                </a:solidFill>
                <a:latin typeface="Microsoft JhengHei"/>
                <a:cs typeface="Microsoft JhengHei"/>
              </a:rPr>
              <a:t>課程名稱 </a:t>
            </a:r>
            <a:r>
              <a:rPr sz="4800" b="1" dirty="0">
                <a:solidFill>
                  <a:srgbClr val="001F5F"/>
                </a:solidFill>
                <a:latin typeface="Microsoft JhengHei"/>
                <a:cs typeface="Microsoft JhengHei"/>
              </a:rPr>
              <a:t> 日期時間 </a:t>
            </a:r>
            <a:r>
              <a:rPr sz="4800" b="1" spc="10" dirty="0">
                <a:solidFill>
                  <a:srgbClr val="001F5F"/>
                </a:solidFill>
                <a:latin typeface="Microsoft JhengHei"/>
                <a:cs typeface="Microsoft JhengHei"/>
              </a:rPr>
              <a:t> </a:t>
            </a:r>
            <a:r>
              <a:rPr sz="4800" b="1" spc="-10" dirty="0">
                <a:solidFill>
                  <a:srgbClr val="001F5F"/>
                </a:solidFill>
                <a:latin typeface="Microsoft JhengHei"/>
                <a:cs typeface="Microsoft JhengHei"/>
              </a:rPr>
              <a:t>組員分工表</a:t>
            </a:r>
            <a:endParaRPr sz="4800" b="1">
              <a:latin typeface="Microsoft JhengHei"/>
              <a:cs typeface="Microsoft JhengHe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963038" y="2791461"/>
            <a:ext cx="1503680" cy="1628138"/>
            <a:chOff x="981519" y="1395730"/>
            <a:chExt cx="751840" cy="814069"/>
          </a:xfrm>
        </p:grpSpPr>
        <p:sp>
          <p:nvSpPr>
            <p:cNvPr id="7" name="object 7"/>
            <p:cNvSpPr/>
            <p:nvPr/>
          </p:nvSpPr>
          <p:spPr>
            <a:xfrm>
              <a:off x="1066793" y="1444752"/>
              <a:ext cx="579120" cy="711835"/>
            </a:xfrm>
            <a:custGeom>
              <a:avLst/>
              <a:gdLst/>
              <a:ahLst/>
              <a:cxnLst/>
              <a:rect l="l" t="t" r="r" b="b"/>
              <a:pathLst>
                <a:path w="579119" h="711835">
                  <a:moveTo>
                    <a:pt x="561261" y="546735"/>
                  </a:moveTo>
                  <a:lnTo>
                    <a:pt x="311156" y="546735"/>
                  </a:lnTo>
                  <a:lnTo>
                    <a:pt x="317887" y="547624"/>
                  </a:lnTo>
                  <a:lnTo>
                    <a:pt x="324618" y="549402"/>
                  </a:lnTo>
                  <a:lnTo>
                    <a:pt x="362114" y="569499"/>
                  </a:lnTo>
                  <a:lnTo>
                    <a:pt x="385324" y="605409"/>
                  </a:lnTo>
                  <a:lnTo>
                    <a:pt x="400437" y="651383"/>
                  </a:lnTo>
                  <a:lnTo>
                    <a:pt x="414472" y="676453"/>
                  </a:lnTo>
                  <a:lnTo>
                    <a:pt x="434806" y="695452"/>
                  </a:lnTo>
                  <a:lnTo>
                    <a:pt x="459640" y="707497"/>
                  </a:lnTo>
                  <a:lnTo>
                    <a:pt x="487178" y="711708"/>
                  </a:lnTo>
                  <a:lnTo>
                    <a:pt x="494341" y="711422"/>
                  </a:lnTo>
                  <a:lnTo>
                    <a:pt x="547251" y="689596"/>
                  </a:lnTo>
                  <a:lnTo>
                    <a:pt x="579084" y="629465"/>
                  </a:lnTo>
                  <a:lnTo>
                    <a:pt x="575951" y="593852"/>
                  </a:lnTo>
                  <a:lnTo>
                    <a:pt x="576459" y="593852"/>
                  </a:lnTo>
                  <a:lnTo>
                    <a:pt x="561261" y="546735"/>
                  </a:lnTo>
                  <a:close/>
                </a:path>
                <a:path w="579119" h="711835">
                  <a:moveTo>
                    <a:pt x="309505" y="0"/>
                  </a:moveTo>
                  <a:lnTo>
                    <a:pt x="270135" y="0"/>
                  </a:lnTo>
                  <a:lnTo>
                    <a:pt x="237709" y="5210"/>
                  </a:lnTo>
                  <a:lnTo>
                    <a:pt x="186472" y="42541"/>
                  </a:lnTo>
                  <a:lnTo>
                    <a:pt x="3092" y="593852"/>
                  </a:lnTo>
                  <a:lnTo>
                    <a:pt x="0" y="629423"/>
                  </a:lnTo>
                  <a:lnTo>
                    <a:pt x="10148" y="662400"/>
                  </a:lnTo>
                  <a:lnTo>
                    <a:pt x="62934" y="706755"/>
                  </a:lnTo>
                  <a:lnTo>
                    <a:pt x="91712" y="711454"/>
                  </a:lnTo>
                  <a:lnTo>
                    <a:pt x="119282" y="707241"/>
                  </a:lnTo>
                  <a:lnTo>
                    <a:pt x="144125" y="695182"/>
                  </a:lnTo>
                  <a:lnTo>
                    <a:pt x="164482" y="676146"/>
                  </a:lnTo>
                  <a:lnTo>
                    <a:pt x="178593" y="651002"/>
                  </a:lnTo>
                  <a:lnTo>
                    <a:pt x="193795" y="605155"/>
                  </a:lnTo>
                  <a:lnTo>
                    <a:pt x="206133" y="581346"/>
                  </a:lnTo>
                  <a:lnTo>
                    <a:pt x="224731" y="562895"/>
                  </a:lnTo>
                  <a:lnTo>
                    <a:pt x="247993" y="550969"/>
                  </a:lnTo>
                  <a:lnTo>
                    <a:pt x="274326" y="546735"/>
                  </a:lnTo>
                  <a:lnTo>
                    <a:pt x="561261" y="546735"/>
                  </a:lnTo>
                  <a:lnTo>
                    <a:pt x="524148" y="431673"/>
                  </a:lnTo>
                  <a:lnTo>
                    <a:pt x="254641" y="431673"/>
                  </a:lnTo>
                  <a:lnTo>
                    <a:pt x="245102" y="429363"/>
                  </a:lnTo>
                  <a:lnTo>
                    <a:pt x="238051" y="423291"/>
                  </a:lnTo>
                  <a:lnTo>
                    <a:pt x="234406" y="414742"/>
                  </a:lnTo>
                  <a:lnTo>
                    <a:pt x="235083" y="405002"/>
                  </a:lnTo>
                  <a:lnTo>
                    <a:pt x="271532" y="284988"/>
                  </a:lnTo>
                  <a:lnTo>
                    <a:pt x="292614" y="269621"/>
                  </a:lnTo>
                  <a:lnTo>
                    <a:pt x="471878" y="269621"/>
                  </a:lnTo>
                  <a:lnTo>
                    <a:pt x="408057" y="71755"/>
                  </a:lnTo>
                  <a:lnTo>
                    <a:pt x="393176" y="42541"/>
                  </a:lnTo>
                  <a:lnTo>
                    <a:pt x="370449" y="19875"/>
                  </a:lnTo>
                  <a:lnTo>
                    <a:pt x="341888" y="5210"/>
                  </a:lnTo>
                  <a:lnTo>
                    <a:pt x="309505" y="0"/>
                  </a:lnTo>
                  <a:close/>
                </a:path>
                <a:path w="579119" h="711835">
                  <a:moveTo>
                    <a:pt x="471878" y="269621"/>
                  </a:moveTo>
                  <a:lnTo>
                    <a:pt x="292614" y="269621"/>
                  </a:lnTo>
                  <a:lnTo>
                    <a:pt x="299194" y="270593"/>
                  </a:lnTo>
                  <a:lnTo>
                    <a:pt x="305250" y="273494"/>
                  </a:lnTo>
                  <a:lnTo>
                    <a:pt x="310259" y="278300"/>
                  </a:lnTo>
                  <a:lnTo>
                    <a:pt x="313696" y="284988"/>
                  </a:lnTo>
                  <a:lnTo>
                    <a:pt x="350526" y="405002"/>
                  </a:lnTo>
                  <a:lnTo>
                    <a:pt x="350986" y="414742"/>
                  </a:lnTo>
                  <a:lnTo>
                    <a:pt x="347255" y="423291"/>
                  </a:lnTo>
                  <a:lnTo>
                    <a:pt x="340239" y="429363"/>
                  </a:lnTo>
                  <a:lnTo>
                    <a:pt x="330841" y="431673"/>
                  </a:lnTo>
                  <a:lnTo>
                    <a:pt x="524148" y="431673"/>
                  </a:lnTo>
                  <a:lnTo>
                    <a:pt x="471878" y="269621"/>
                  </a:lnTo>
                  <a:close/>
                </a:path>
              </a:pathLst>
            </a:custGeom>
            <a:solidFill>
              <a:srgbClr val="A4B592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8" name="object 8"/>
            <p:cNvSpPr/>
            <p:nvPr/>
          </p:nvSpPr>
          <p:spPr>
            <a:xfrm>
              <a:off x="1136837" y="1452372"/>
              <a:ext cx="509270" cy="704215"/>
            </a:xfrm>
            <a:custGeom>
              <a:avLst/>
              <a:gdLst/>
              <a:ahLst/>
              <a:cxnLst/>
              <a:rect l="l" t="t" r="r" b="b"/>
              <a:pathLst>
                <a:path w="509269" h="704214">
                  <a:moveTo>
                    <a:pt x="491390" y="539369"/>
                  </a:moveTo>
                  <a:lnTo>
                    <a:pt x="241620" y="539369"/>
                  </a:lnTo>
                  <a:lnTo>
                    <a:pt x="248351" y="540257"/>
                  </a:lnTo>
                  <a:lnTo>
                    <a:pt x="255209" y="541908"/>
                  </a:lnTo>
                  <a:lnTo>
                    <a:pt x="292627" y="562054"/>
                  </a:lnTo>
                  <a:lnTo>
                    <a:pt x="315661" y="597915"/>
                  </a:lnTo>
                  <a:lnTo>
                    <a:pt x="330774" y="643763"/>
                  </a:lnTo>
                  <a:lnTo>
                    <a:pt x="344754" y="668833"/>
                  </a:lnTo>
                  <a:lnTo>
                    <a:pt x="365080" y="687832"/>
                  </a:lnTo>
                  <a:lnTo>
                    <a:pt x="389907" y="699877"/>
                  </a:lnTo>
                  <a:lnTo>
                    <a:pt x="417388" y="704088"/>
                  </a:lnTo>
                  <a:lnTo>
                    <a:pt x="424532" y="703802"/>
                  </a:lnTo>
                  <a:lnTo>
                    <a:pt x="477263" y="682049"/>
                  </a:lnTo>
                  <a:lnTo>
                    <a:pt x="509096" y="621970"/>
                  </a:lnTo>
                  <a:lnTo>
                    <a:pt x="506034" y="586358"/>
                  </a:lnTo>
                  <a:lnTo>
                    <a:pt x="506542" y="586358"/>
                  </a:lnTo>
                  <a:lnTo>
                    <a:pt x="491390" y="539369"/>
                  </a:lnTo>
                  <a:close/>
                </a:path>
                <a:path w="509269" h="704214">
                  <a:moveTo>
                    <a:pt x="255336" y="0"/>
                  </a:moveTo>
                  <a:lnTo>
                    <a:pt x="202854" y="18208"/>
                  </a:lnTo>
                  <a:lnTo>
                    <a:pt x="172659" y="64897"/>
                  </a:lnTo>
                  <a:lnTo>
                    <a:pt x="4283" y="586358"/>
                  </a:lnTo>
                  <a:lnTo>
                    <a:pt x="0" y="620760"/>
                  </a:lnTo>
                  <a:lnTo>
                    <a:pt x="8345" y="653256"/>
                  </a:lnTo>
                  <a:lnTo>
                    <a:pt x="27766" y="680656"/>
                  </a:lnTo>
                  <a:lnTo>
                    <a:pt x="56708" y="699769"/>
                  </a:lnTo>
                  <a:lnTo>
                    <a:pt x="74241" y="690175"/>
                  </a:lnTo>
                  <a:lnTo>
                    <a:pt x="89152" y="677306"/>
                  </a:lnTo>
                  <a:lnTo>
                    <a:pt x="101009" y="661604"/>
                  </a:lnTo>
                  <a:lnTo>
                    <a:pt x="109375" y="643508"/>
                  </a:lnTo>
                  <a:lnTo>
                    <a:pt x="124552" y="597661"/>
                  </a:lnTo>
                  <a:lnTo>
                    <a:pt x="136848" y="573873"/>
                  </a:lnTo>
                  <a:lnTo>
                    <a:pt x="155391" y="555466"/>
                  </a:lnTo>
                  <a:lnTo>
                    <a:pt x="178605" y="543583"/>
                  </a:lnTo>
                  <a:lnTo>
                    <a:pt x="204917" y="539369"/>
                  </a:lnTo>
                  <a:lnTo>
                    <a:pt x="491390" y="539369"/>
                  </a:lnTo>
                  <a:lnTo>
                    <a:pt x="454329" y="424433"/>
                  </a:lnTo>
                  <a:lnTo>
                    <a:pt x="185359" y="424433"/>
                  </a:lnTo>
                  <a:lnTo>
                    <a:pt x="175747" y="422106"/>
                  </a:lnTo>
                  <a:lnTo>
                    <a:pt x="168659" y="416004"/>
                  </a:lnTo>
                  <a:lnTo>
                    <a:pt x="165000" y="407449"/>
                  </a:lnTo>
                  <a:lnTo>
                    <a:pt x="165674" y="397763"/>
                  </a:lnTo>
                  <a:lnTo>
                    <a:pt x="202123" y="278002"/>
                  </a:lnTo>
                  <a:lnTo>
                    <a:pt x="223205" y="262636"/>
                  </a:lnTo>
                  <a:lnTo>
                    <a:pt x="402156" y="262636"/>
                  </a:lnTo>
                  <a:lnTo>
                    <a:pt x="338394" y="64897"/>
                  </a:lnTo>
                  <a:lnTo>
                    <a:pt x="326917" y="38736"/>
                  </a:lnTo>
                  <a:lnTo>
                    <a:pt x="308010" y="18208"/>
                  </a:lnTo>
                  <a:lnTo>
                    <a:pt x="283530" y="4800"/>
                  </a:lnTo>
                  <a:lnTo>
                    <a:pt x="255336" y="0"/>
                  </a:lnTo>
                  <a:close/>
                </a:path>
                <a:path w="509269" h="704214">
                  <a:moveTo>
                    <a:pt x="402156" y="262636"/>
                  </a:moveTo>
                  <a:lnTo>
                    <a:pt x="223205" y="262636"/>
                  </a:lnTo>
                  <a:lnTo>
                    <a:pt x="229784" y="263590"/>
                  </a:lnTo>
                  <a:lnTo>
                    <a:pt x="235826" y="266461"/>
                  </a:lnTo>
                  <a:lnTo>
                    <a:pt x="240797" y="271262"/>
                  </a:lnTo>
                  <a:lnTo>
                    <a:pt x="244160" y="278002"/>
                  </a:lnTo>
                  <a:lnTo>
                    <a:pt x="280863" y="397763"/>
                  </a:lnTo>
                  <a:lnTo>
                    <a:pt x="281397" y="407449"/>
                  </a:lnTo>
                  <a:lnTo>
                    <a:pt x="277704" y="416004"/>
                  </a:lnTo>
                  <a:lnTo>
                    <a:pt x="270701" y="422106"/>
                  </a:lnTo>
                  <a:lnTo>
                    <a:pt x="261305" y="424433"/>
                  </a:lnTo>
                  <a:lnTo>
                    <a:pt x="454329" y="424433"/>
                  </a:lnTo>
                  <a:lnTo>
                    <a:pt x="402156" y="262636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3648" y="1408176"/>
              <a:ext cx="76136" cy="746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9784" y="1408176"/>
              <a:ext cx="76200" cy="746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44396" y="1408176"/>
              <a:ext cx="76200" cy="746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3648" y="2121408"/>
              <a:ext cx="76136" cy="762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9784" y="2121408"/>
              <a:ext cx="76200" cy="762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4396" y="2121408"/>
              <a:ext cx="76200" cy="762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3648" y="1766316"/>
              <a:ext cx="76136" cy="746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4396" y="1766316"/>
              <a:ext cx="76200" cy="7467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90139" y="1702308"/>
              <a:ext cx="140059" cy="18745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81519" y="1395730"/>
              <a:ext cx="751840" cy="814069"/>
            </a:xfrm>
            <a:custGeom>
              <a:avLst/>
              <a:gdLst/>
              <a:ahLst/>
              <a:cxnLst/>
              <a:rect l="l" t="t" r="r" b="b"/>
              <a:pathLst>
                <a:path w="751839" h="814069">
                  <a:moveTo>
                    <a:pt x="122580" y="549910"/>
                  </a:moveTo>
                  <a:lnTo>
                    <a:pt x="110248" y="549910"/>
                  </a:lnTo>
                  <a:lnTo>
                    <a:pt x="105511" y="552450"/>
                  </a:lnTo>
                  <a:lnTo>
                    <a:pt x="103822" y="558800"/>
                  </a:lnTo>
                  <a:lnTo>
                    <a:pt x="77749" y="640080"/>
                  </a:lnTo>
                  <a:lnTo>
                    <a:pt x="73396" y="659130"/>
                  </a:lnTo>
                  <a:lnTo>
                    <a:pt x="72586" y="678180"/>
                  </a:lnTo>
                  <a:lnTo>
                    <a:pt x="75263" y="695960"/>
                  </a:lnTo>
                  <a:lnTo>
                    <a:pt x="81368" y="715010"/>
                  </a:lnTo>
                  <a:lnTo>
                    <a:pt x="5613" y="715010"/>
                  </a:lnTo>
                  <a:lnTo>
                    <a:pt x="0" y="720090"/>
                  </a:lnTo>
                  <a:lnTo>
                    <a:pt x="0" y="808990"/>
                  </a:lnTo>
                  <a:lnTo>
                    <a:pt x="5613" y="814070"/>
                  </a:lnTo>
                  <a:lnTo>
                    <a:pt x="94818" y="814070"/>
                  </a:lnTo>
                  <a:lnTo>
                    <a:pt x="100431" y="808990"/>
                  </a:lnTo>
                  <a:lnTo>
                    <a:pt x="100431" y="789940"/>
                  </a:lnTo>
                  <a:lnTo>
                    <a:pt x="24371" y="789940"/>
                  </a:lnTo>
                  <a:lnTo>
                    <a:pt x="24371" y="739140"/>
                  </a:lnTo>
                  <a:lnTo>
                    <a:pt x="134241" y="739140"/>
                  </a:lnTo>
                  <a:lnTo>
                    <a:pt x="115925" y="723900"/>
                  </a:lnTo>
                  <a:lnTo>
                    <a:pt x="101757" y="701040"/>
                  </a:lnTo>
                  <a:lnTo>
                    <a:pt x="96507" y="673100"/>
                  </a:lnTo>
                  <a:lnTo>
                    <a:pt x="97927" y="657860"/>
                  </a:lnTo>
                  <a:lnTo>
                    <a:pt x="102823" y="640080"/>
                  </a:lnTo>
                  <a:lnTo>
                    <a:pt x="112146" y="612140"/>
                  </a:lnTo>
                  <a:lnTo>
                    <a:pt x="126847" y="566420"/>
                  </a:lnTo>
                  <a:lnTo>
                    <a:pt x="130479" y="556260"/>
                  </a:lnTo>
                  <a:lnTo>
                    <a:pt x="122580" y="549910"/>
                  </a:lnTo>
                  <a:close/>
                </a:path>
                <a:path w="751839" h="814069">
                  <a:moveTo>
                    <a:pt x="350456" y="775970"/>
                  </a:moveTo>
                  <a:lnTo>
                    <a:pt x="326326" y="775970"/>
                  </a:lnTo>
                  <a:lnTo>
                    <a:pt x="326326" y="808990"/>
                  </a:lnTo>
                  <a:lnTo>
                    <a:pt x="331660" y="814070"/>
                  </a:lnTo>
                  <a:lnTo>
                    <a:pt x="421195" y="814070"/>
                  </a:lnTo>
                  <a:lnTo>
                    <a:pt x="426529" y="808990"/>
                  </a:lnTo>
                  <a:lnTo>
                    <a:pt x="426529" y="789940"/>
                  </a:lnTo>
                  <a:lnTo>
                    <a:pt x="350456" y="789940"/>
                  </a:lnTo>
                  <a:lnTo>
                    <a:pt x="350456" y="775970"/>
                  </a:lnTo>
                  <a:close/>
                </a:path>
                <a:path w="751839" h="814069">
                  <a:moveTo>
                    <a:pt x="675195" y="775970"/>
                  </a:moveTo>
                  <a:lnTo>
                    <a:pt x="651065" y="775970"/>
                  </a:lnTo>
                  <a:lnTo>
                    <a:pt x="651065" y="808990"/>
                  </a:lnTo>
                  <a:lnTo>
                    <a:pt x="656399" y="814070"/>
                  </a:lnTo>
                  <a:lnTo>
                    <a:pt x="745934" y="814070"/>
                  </a:lnTo>
                  <a:lnTo>
                    <a:pt x="751268" y="808990"/>
                  </a:lnTo>
                  <a:lnTo>
                    <a:pt x="751268" y="789940"/>
                  </a:lnTo>
                  <a:lnTo>
                    <a:pt x="675195" y="789940"/>
                  </a:lnTo>
                  <a:lnTo>
                    <a:pt x="675195" y="775970"/>
                  </a:lnTo>
                  <a:close/>
                </a:path>
                <a:path w="751839" h="814069">
                  <a:moveTo>
                    <a:pt x="134241" y="739140"/>
                  </a:moveTo>
                  <a:lnTo>
                    <a:pt x="76047" y="739140"/>
                  </a:lnTo>
                  <a:lnTo>
                    <a:pt x="76047" y="789940"/>
                  </a:lnTo>
                  <a:lnTo>
                    <a:pt x="100431" y="789940"/>
                  </a:lnTo>
                  <a:lnTo>
                    <a:pt x="100431" y="775970"/>
                  </a:lnTo>
                  <a:lnTo>
                    <a:pt x="350456" y="775970"/>
                  </a:lnTo>
                  <a:lnTo>
                    <a:pt x="350456" y="751840"/>
                  </a:lnTo>
                  <a:lnTo>
                    <a:pt x="100431" y="751840"/>
                  </a:lnTo>
                  <a:lnTo>
                    <a:pt x="100431" y="742950"/>
                  </a:lnTo>
                  <a:lnTo>
                    <a:pt x="141130" y="742950"/>
                  </a:lnTo>
                  <a:lnTo>
                    <a:pt x="137294" y="741680"/>
                  </a:lnTo>
                  <a:lnTo>
                    <a:pt x="134241" y="739140"/>
                  </a:lnTo>
                  <a:close/>
                </a:path>
                <a:path w="751839" h="814069">
                  <a:moveTo>
                    <a:pt x="426529" y="739140"/>
                  </a:moveTo>
                  <a:lnTo>
                    <a:pt x="402399" y="739140"/>
                  </a:lnTo>
                  <a:lnTo>
                    <a:pt x="402399" y="789940"/>
                  </a:lnTo>
                  <a:lnTo>
                    <a:pt x="426529" y="789940"/>
                  </a:lnTo>
                  <a:lnTo>
                    <a:pt x="426529" y="775970"/>
                  </a:lnTo>
                  <a:lnTo>
                    <a:pt x="675195" y="775970"/>
                  </a:lnTo>
                  <a:lnTo>
                    <a:pt x="675195" y="751840"/>
                  </a:lnTo>
                  <a:lnTo>
                    <a:pt x="426529" y="751840"/>
                  </a:lnTo>
                  <a:lnTo>
                    <a:pt x="426529" y="739140"/>
                  </a:lnTo>
                  <a:close/>
                </a:path>
                <a:path w="751839" h="814069">
                  <a:moveTo>
                    <a:pt x="751268" y="739140"/>
                  </a:moveTo>
                  <a:lnTo>
                    <a:pt x="727011" y="739140"/>
                  </a:lnTo>
                  <a:lnTo>
                    <a:pt x="727011" y="789940"/>
                  </a:lnTo>
                  <a:lnTo>
                    <a:pt x="751268" y="789940"/>
                  </a:lnTo>
                  <a:lnTo>
                    <a:pt x="751268" y="739140"/>
                  </a:lnTo>
                  <a:close/>
                </a:path>
                <a:path w="751839" h="814069">
                  <a:moveTo>
                    <a:pt x="141130" y="742950"/>
                  </a:moveTo>
                  <a:lnTo>
                    <a:pt x="100431" y="742950"/>
                  </a:lnTo>
                  <a:lnTo>
                    <a:pt x="103238" y="746760"/>
                  </a:lnTo>
                  <a:lnTo>
                    <a:pt x="106629" y="749300"/>
                  </a:lnTo>
                  <a:lnTo>
                    <a:pt x="110248" y="751840"/>
                  </a:lnTo>
                  <a:lnTo>
                    <a:pt x="168541" y="751840"/>
                  </a:lnTo>
                  <a:lnTo>
                    <a:pt x="164147" y="750570"/>
                  </a:lnTo>
                  <a:lnTo>
                    <a:pt x="141130" y="742950"/>
                  </a:lnTo>
                  <a:close/>
                </a:path>
                <a:path w="751839" h="814069">
                  <a:moveTo>
                    <a:pt x="391223" y="585470"/>
                  </a:moveTo>
                  <a:lnTo>
                    <a:pt x="359981" y="585470"/>
                  </a:lnTo>
                  <a:lnTo>
                    <a:pt x="329920" y="589280"/>
                  </a:lnTo>
                  <a:lnTo>
                    <a:pt x="303417" y="603250"/>
                  </a:lnTo>
                  <a:lnTo>
                    <a:pt x="282270" y="624840"/>
                  </a:lnTo>
                  <a:lnTo>
                    <a:pt x="268274" y="651510"/>
                  </a:lnTo>
                  <a:lnTo>
                    <a:pt x="253123" y="697230"/>
                  </a:lnTo>
                  <a:lnTo>
                    <a:pt x="241426" y="720090"/>
                  </a:lnTo>
                  <a:lnTo>
                    <a:pt x="223845" y="737870"/>
                  </a:lnTo>
                  <a:lnTo>
                    <a:pt x="201933" y="748030"/>
                  </a:lnTo>
                  <a:lnTo>
                    <a:pt x="177241" y="751840"/>
                  </a:lnTo>
                  <a:lnTo>
                    <a:pt x="243827" y="751840"/>
                  </a:lnTo>
                  <a:lnTo>
                    <a:pt x="263596" y="730250"/>
                  </a:lnTo>
                  <a:lnTo>
                    <a:pt x="275237" y="707390"/>
                  </a:lnTo>
                  <a:lnTo>
                    <a:pt x="283035" y="683260"/>
                  </a:lnTo>
                  <a:lnTo>
                    <a:pt x="291274" y="659130"/>
                  </a:lnTo>
                  <a:lnTo>
                    <a:pt x="301877" y="638810"/>
                  </a:lnTo>
                  <a:lnTo>
                    <a:pt x="317896" y="622300"/>
                  </a:lnTo>
                  <a:lnTo>
                    <a:pt x="337941" y="612140"/>
                  </a:lnTo>
                  <a:lnTo>
                    <a:pt x="360616" y="609600"/>
                  </a:lnTo>
                  <a:lnTo>
                    <a:pt x="454004" y="609600"/>
                  </a:lnTo>
                  <a:lnTo>
                    <a:pt x="447786" y="603250"/>
                  </a:lnTo>
                  <a:lnTo>
                    <a:pt x="421284" y="589280"/>
                  </a:lnTo>
                  <a:lnTo>
                    <a:pt x="391223" y="585470"/>
                  </a:lnTo>
                  <a:close/>
                </a:path>
                <a:path w="751839" h="814069">
                  <a:moveTo>
                    <a:pt x="421195" y="713740"/>
                  </a:moveTo>
                  <a:lnTo>
                    <a:pt x="331660" y="713740"/>
                  </a:lnTo>
                  <a:lnTo>
                    <a:pt x="326326" y="720090"/>
                  </a:lnTo>
                  <a:lnTo>
                    <a:pt x="326326" y="751840"/>
                  </a:lnTo>
                  <a:lnTo>
                    <a:pt x="350456" y="751840"/>
                  </a:lnTo>
                  <a:lnTo>
                    <a:pt x="350456" y="739140"/>
                  </a:lnTo>
                  <a:lnTo>
                    <a:pt x="426529" y="739140"/>
                  </a:lnTo>
                  <a:lnTo>
                    <a:pt x="426529" y="720090"/>
                  </a:lnTo>
                  <a:lnTo>
                    <a:pt x="421195" y="713740"/>
                  </a:lnTo>
                  <a:close/>
                </a:path>
                <a:path w="751839" h="814069">
                  <a:moveTo>
                    <a:pt x="515302" y="727710"/>
                  </a:moveTo>
                  <a:lnTo>
                    <a:pt x="512635" y="727710"/>
                  </a:lnTo>
                  <a:lnTo>
                    <a:pt x="505960" y="730250"/>
                  </a:lnTo>
                  <a:lnTo>
                    <a:pt x="501427" y="736600"/>
                  </a:lnTo>
                  <a:lnTo>
                    <a:pt x="500562" y="742950"/>
                  </a:lnTo>
                  <a:lnTo>
                    <a:pt x="504888" y="749300"/>
                  </a:lnTo>
                  <a:lnTo>
                    <a:pt x="505650" y="750570"/>
                  </a:lnTo>
                  <a:lnTo>
                    <a:pt x="506539" y="751840"/>
                  </a:lnTo>
                  <a:lnTo>
                    <a:pt x="559839" y="751840"/>
                  </a:lnTo>
                  <a:lnTo>
                    <a:pt x="546354" y="748030"/>
                  </a:lnTo>
                  <a:lnTo>
                    <a:pt x="533249" y="741680"/>
                  </a:lnTo>
                  <a:lnTo>
                    <a:pt x="520763" y="731520"/>
                  </a:lnTo>
                  <a:lnTo>
                    <a:pt x="518223" y="728980"/>
                  </a:lnTo>
                  <a:lnTo>
                    <a:pt x="515302" y="727710"/>
                  </a:lnTo>
                  <a:close/>
                </a:path>
                <a:path w="751839" h="814069">
                  <a:moveTo>
                    <a:pt x="521906" y="181610"/>
                  </a:moveTo>
                  <a:lnTo>
                    <a:pt x="509714" y="181610"/>
                  </a:lnTo>
                  <a:lnTo>
                    <a:pt x="502221" y="187960"/>
                  </a:lnTo>
                  <a:lnTo>
                    <a:pt x="505142" y="196850"/>
                  </a:lnTo>
                  <a:lnTo>
                    <a:pt x="650811" y="647700"/>
                  </a:lnTo>
                  <a:lnTo>
                    <a:pt x="653460" y="688340"/>
                  </a:lnTo>
                  <a:lnTo>
                    <a:pt x="637619" y="721360"/>
                  </a:lnTo>
                  <a:lnTo>
                    <a:pt x="609038" y="744220"/>
                  </a:lnTo>
                  <a:lnTo>
                    <a:pt x="573468" y="751840"/>
                  </a:lnTo>
                  <a:lnTo>
                    <a:pt x="641159" y="751840"/>
                  </a:lnTo>
                  <a:lnTo>
                    <a:pt x="644842" y="749300"/>
                  </a:lnTo>
                  <a:lnTo>
                    <a:pt x="648017" y="746760"/>
                  </a:lnTo>
                  <a:lnTo>
                    <a:pt x="651065" y="742950"/>
                  </a:lnTo>
                  <a:lnTo>
                    <a:pt x="675195" y="742950"/>
                  </a:lnTo>
                  <a:lnTo>
                    <a:pt x="675195" y="739140"/>
                  </a:lnTo>
                  <a:lnTo>
                    <a:pt x="751268" y="739140"/>
                  </a:lnTo>
                  <a:lnTo>
                    <a:pt x="751268" y="720090"/>
                  </a:lnTo>
                  <a:lnTo>
                    <a:pt x="745934" y="715010"/>
                  </a:lnTo>
                  <a:lnTo>
                    <a:pt x="670115" y="715010"/>
                  </a:lnTo>
                  <a:lnTo>
                    <a:pt x="676191" y="695960"/>
                  </a:lnTo>
                  <a:lnTo>
                    <a:pt x="678814" y="678180"/>
                  </a:lnTo>
                  <a:lnTo>
                    <a:pt x="678009" y="659130"/>
                  </a:lnTo>
                  <a:lnTo>
                    <a:pt x="673798" y="640080"/>
                  </a:lnTo>
                  <a:lnTo>
                    <a:pt x="528383" y="189230"/>
                  </a:lnTo>
                  <a:lnTo>
                    <a:pt x="526478" y="184150"/>
                  </a:lnTo>
                  <a:lnTo>
                    <a:pt x="521906" y="181610"/>
                  </a:lnTo>
                  <a:close/>
                </a:path>
                <a:path w="751839" h="814069">
                  <a:moveTo>
                    <a:pt x="675195" y="742950"/>
                  </a:moveTo>
                  <a:lnTo>
                    <a:pt x="651065" y="742950"/>
                  </a:lnTo>
                  <a:lnTo>
                    <a:pt x="651065" y="751840"/>
                  </a:lnTo>
                  <a:lnTo>
                    <a:pt x="675195" y="751840"/>
                  </a:lnTo>
                  <a:lnTo>
                    <a:pt x="675195" y="742950"/>
                  </a:lnTo>
                  <a:close/>
                </a:path>
                <a:path w="751839" h="814069">
                  <a:moveTo>
                    <a:pt x="62255" y="458470"/>
                  </a:moveTo>
                  <a:lnTo>
                    <a:pt x="38163" y="458470"/>
                  </a:lnTo>
                  <a:lnTo>
                    <a:pt x="38163" y="715010"/>
                  </a:lnTo>
                  <a:lnTo>
                    <a:pt x="62255" y="715010"/>
                  </a:lnTo>
                  <a:lnTo>
                    <a:pt x="62255" y="458470"/>
                  </a:lnTo>
                  <a:close/>
                </a:path>
                <a:path w="751839" h="814069">
                  <a:moveTo>
                    <a:pt x="713295" y="458470"/>
                  </a:moveTo>
                  <a:lnTo>
                    <a:pt x="689165" y="458470"/>
                  </a:lnTo>
                  <a:lnTo>
                    <a:pt x="689165" y="715010"/>
                  </a:lnTo>
                  <a:lnTo>
                    <a:pt x="713295" y="715010"/>
                  </a:lnTo>
                  <a:lnTo>
                    <a:pt x="713295" y="458470"/>
                  </a:lnTo>
                  <a:close/>
                </a:path>
                <a:path w="751839" h="814069">
                  <a:moveTo>
                    <a:pt x="454004" y="609600"/>
                  </a:moveTo>
                  <a:lnTo>
                    <a:pt x="390588" y="609600"/>
                  </a:lnTo>
                  <a:lnTo>
                    <a:pt x="413263" y="612140"/>
                  </a:lnTo>
                  <a:lnTo>
                    <a:pt x="433308" y="622300"/>
                  </a:lnTo>
                  <a:lnTo>
                    <a:pt x="449327" y="638810"/>
                  </a:lnTo>
                  <a:lnTo>
                    <a:pt x="459930" y="659130"/>
                  </a:lnTo>
                  <a:lnTo>
                    <a:pt x="475043" y="704850"/>
                  </a:lnTo>
                  <a:lnTo>
                    <a:pt x="477075" y="709930"/>
                  </a:lnTo>
                  <a:lnTo>
                    <a:pt x="481647" y="712470"/>
                  </a:lnTo>
                  <a:lnTo>
                    <a:pt x="493585" y="712470"/>
                  </a:lnTo>
                  <a:lnTo>
                    <a:pt x="501205" y="706120"/>
                  </a:lnTo>
                  <a:lnTo>
                    <a:pt x="498030" y="697230"/>
                  </a:lnTo>
                  <a:lnTo>
                    <a:pt x="482917" y="651510"/>
                  </a:lnTo>
                  <a:lnTo>
                    <a:pt x="468929" y="624840"/>
                  </a:lnTo>
                  <a:lnTo>
                    <a:pt x="454004" y="609600"/>
                  </a:lnTo>
                  <a:close/>
                </a:path>
                <a:path w="751839" h="814069">
                  <a:moveTo>
                    <a:pt x="350456" y="62230"/>
                  </a:moveTo>
                  <a:lnTo>
                    <a:pt x="285394" y="62230"/>
                  </a:lnTo>
                  <a:lnTo>
                    <a:pt x="272425" y="73660"/>
                  </a:lnTo>
                  <a:lnTo>
                    <a:pt x="261434" y="86360"/>
                  </a:lnTo>
                  <a:lnTo>
                    <a:pt x="252602" y="101600"/>
                  </a:lnTo>
                  <a:lnTo>
                    <a:pt x="246113" y="118110"/>
                  </a:lnTo>
                  <a:lnTo>
                    <a:pt x="118668" y="511810"/>
                  </a:lnTo>
                  <a:lnTo>
                    <a:pt x="115049" y="521970"/>
                  </a:lnTo>
                  <a:lnTo>
                    <a:pt x="122872" y="528320"/>
                  </a:lnTo>
                  <a:lnTo>
                    <a:pt x="135267" y="528320"/>
                  </a:lnTo>
                  <a:lnTo>
                    <a:pt x="139954" y="525780"/>
                  </a:lnTo>
                  <a:lnTo>
                    <a:pt x="141706" y="520700"/>
                  </a:lnTo>
                  <a:lnTo>
                    <a:pt x="269087" y="124460"/>
                  </a:lnTo>
                  <a:lnTo>
                    <a:pt x="277884" y="105410"/>
                  </a:lnTo>
                  <a:lnTo>
                    <a:pt x="290782" y="88900"/>
                  </a:lnTo>
                  <a:lnTo>
                    <a:pt x="307142" y="76200"/>
                  </a:lnTo>
                  <a:lnTo>
                    <a:pt x="326326" y="67310"/>
                  </a:lnTo>
                  <a:lnTo>
                    <a:pt x="350456" y="67310"/>
                  </a:lnTo>
                  <a:lnTo>
                    <a:pt x="350456" y="62230"/>
                  </a:lnTo>
                  <a:close/>
                </a:path>
                <a:path w="751839" h="814069">
                  <a:moveTo>
                    <a:pt x="94818" y="358140"/>
                  </a:moveTo>
                  <a:lnTo>
                    <a:pt x="5613" y="358140"/>
                  </a:lnTo>
                  <a:lnTo>
                    <a:pt x="0" y="363220"/>
                  </a:lnTo>
                  <a:lnTo>
                    <a:pt x="0" y="452120"/>
                  </a:lnTo>
                  <a:lnTo>
                    <a:pt x="5613" y="458470"/>
                  </a:lnTo>
                  <a:lnTo>
                    <a:pt x="94818" y="458470"/>
                  </a:lnTo>
                  <a:lnTo>
                    <a:pt x="100431" y="452120"/>
                  </a:lnTo>
                  <a:lnTo>
                    <a:pt x="100431" y="434340"/>
                  </a:lnTo>
                  <a:lnTo>
                    <a:pt x="24371" y="434340"/>
                  </a:lnTo>
                  <a:lnTo>
                    <a:pt x="24371" y="382270"/>
                  </a:lnTo>
                  <a:lnTo>
                    <a:pt x="100431" y="382270"/>
                  </a:lnTo>
                  <a:lnTo>
                    <a:pt x="100431" y="363220"/>
                  </a:lnTo>
                  <a:lnTo>
                    <a:pt x="94818" y="358140"/>
                  </a:lnTo>
                  <a:close/>
                </a:path>
                <a:path w="751839" h="814069">
                  <a:moveTo>
                    <a:pt x="745934" y="358140"/>
                  </a:moveTo>
                  <a:lnTo>
                    <a:pt x="656399" y="358140"/>
                  </a:lnTo>
                  <a:lnTo>
                    <a:pt x="651065" y="363220"/>
                  </a:lnTo>
                  <a:lnTo>
                    <a:pt x="651065" y="452120"/>
                  </a:lnTo>
                  <a:lnTo>
                    <a:pt x="656399" y="458470"/>
                  </a:lnTo>
                  <a:lnTo>
                    <a:pt x="745934" y="458470"/>
                  </a:lnTo>
                  <a:lnTo>
                    <a:pt x="751268" y="452120"/>
                  </a:lnTo>
                  <a:lnTo>
                    <a:pt x="751268" y="434340"/>
                  </a:lnTo>
                  <a:lnTo>
                    <a:pt x="675195" y="434340"/>
                  </a:lnTo>
                  <a:lnTo>
                    <a:pt x="675195" y="382270"/>
                  </a:lnTo>
                  <a:lnTo>
                    <a:pt x="751268" y="382270"/>
                  </a:lnTo>
                  <a:lnTo>
                    <a:pt x="751268" y="363220"/>
                  </a:lnTo>
                  <a:lnTo>
                    <a:pt x="745934" y="358140"/>
                  </a:lnTo>
                  <a:close/>
                </a:path>
                <a:path w="751839" h="814069">
                  <a:moveTo>
                    <a:pt x="100431" y="382270"/>
                  </a:moveTo>
                  <a:lnTo>
                    <a:pt x="76047" y="382270"/>
                  </a:lnTo>
                  <a:lnTo>
                    <a:pt x="76047" y="434340"/>
                  </a:lnTo>
                  <a:lnTo>
                    <a:pt x="100431" y="434340"/>
                  </a:lnTo>
                  <a:lnTo>
                    <a:pt x="100431" y="382270"/>
                  </a:lnTo>
                  <a:close/>
                </a:path>
                <a:path w="751839" h="814069">
                  <a:moveTo>
                    <a:pt x="751268" y="382270"/>
                  </a:moveTo>
                  <a:lnTo>
                    <a:pt x="727011" y="382270"/>
                  </a:lnTo>
                  <a:lnTo>
                    <a:pt x="727011" y="434340"/>
                  </a:lnTo>
                  <a:lnTo>
                    <a:pt x="751268" y="434340"/>
                  </a:lnTo>
                  <a:lnTo>
                    <a:pt x="751268" y="382270"/>
                  </a:lnTo>
                  <a:close/>
                </a:path>
                <a:path w="751839" h="814069">
                  <a:moveTo>
                    <a:pt x="62255" y="100330"/>
                  </a:moveTo>
                  <a:lnTo>
                    <a:pt x="38163" y="100330"/>
                  </a:lnTo>
                  <a:lnTo>
                    <a:pt x="38163" y="358140"/>
                  </a:lnTo>
                  <a:lnTo>
                    <a:pt x="62255" y="358140"/>
                  </a:lnTo>
                  <a:lnTo>
                    <a:pt x="62255" y="100330"/>
                  </a:lnTo>
                  <a:close/>
                </a:path>
                <a:path w="751839" h="814069">
                  <a:moveTo>
                    <a:pt x="713295" y="100330"/>
                  </a:moveTo>
                  <a:lnTo>
                    <a:pt x="689165" y="100330"/>
                  </a:lnTo>
                  <a:lnTo>
                    <a:pt x="689165" y="358140"/>
                  </a:lnTo>
                  <a:lnTo>
                    <a:pt x="713295" y="358140"/>
                  </a:lnTo>
                  <a:lnTo>
                    <a:pt x="713295" y="100330"/>
                  </a:lnTo>
                  <a:close/>
                </a:path>
                <a:path w="751839" h="814069">
                  <a:moveTo>
                    <a:pt x="471112" y="67310"/>
                  </a:moveTo>
                  <a:lnTo>
                    <a:pt x="426529" y="67310"/>
                  </a:lnTo>
                  <a:lnTo>
                    <a:pt x="445133" y="76200"/>
                  </a:lnTo>
                  <a:lnTo>
                    <a:pt x="460962" y="90170"/>
                  </a:lnTo>
                  <a:lnTo>
                    <a:pt x="473481" y="106680"/>
                  </a:lnTo>
                  <a:lnTo>
                    <a:pt x="482155" y="124460"/>
                  </a:lnTo>
                  <a:lnTo>
                    <a:pt x="490537" y="151130"/>
                  </a:lnTo>
                  <a:lnTo>
                    <a:pt x="492315" y="157480"/>
                  </a:lnTo>
                  <a:lnTo>
                    <a:pt x="496887" y="160020"/>
                  </a:lnTo>
                  <a:lnTo>
                    <a:pt x="508952" y="160020"/>
                  </a:lnTo>
                  <a:lnTo>
                    <a:pt x="516572" y="153670"/>
                  </a:lnTo>
                  <a:lnTo>
                    <a:pt x="513524" y="143510"/>
                  </a:lnTo>
                  <a:lnTo>
                    <a:pt x="508569" y="128270"/>
                  </a:lnTo>
                  <a:lnTo>
                    <a:pt x="501411" y="107950"/>
                  </a:lnTo>
                  <a:lnTo>
                    <a:pt x="488467" y="85090"/>
                  </a:lnTo>
                  <a:lnTo>
                    <a:pt x="471112" y="67310"/>
                  </a:lnTo>
                  <a:close/>
                </a:path>
                <a:path w="751839" h="814069">
                  <a:moveTo>
                    <a:pt x="94818" y="0"/>
                  </a:moveTo>
                  <a:lnTo>
                    <a:pt x="5613" y="0"/>
                  </a:lnTo>
                  <a:lnTo>
                    <a:pt x="0" y="5080"/>
                  </a:lnTo>
                  <a:lnTo>
                    <a:pt x="0" y="93980"/>
                  </a:lnTo>
                  <a:lnTo>
                    <a:pt x="5613" y="100330"/>
                  </a:lnTo>
                  <a:lnTo>
                    <a:pt x="94818" y="100330"/>
                  </a:lnTo>
                  <a:lnTo>
                    <a:pt x="100431" y="93980"/>
                  </a:lnTo>
                  <a:lnTo>
                    <a:pt x="100431" y="76200"/>
                  </a:lnTo>
                  <a:lnTo>
                    <a:pt x="24371" y="76200"/>
                  </a:lnTo>
                  <a:lnTo>
                    <a:pt x="24371" y="24130"/>
                  </a:lnTo>
                  <a:lnTo>
                    <a:pt x="100431" y="24130"/>
                  </a:lnTo>
                  <a:lnTo>
                    <a:pt x="100431" y="5080"/>
                  </a:lnTo>
                  <a:lnTo>
                    <a:pt x="94818" y="0"/>
                  </a:lnTo>
                  <a:close/>
                </a:path>
                <a:path w="751839" h="814069">
                  <a:moveTo>
                    <a:pt x="350456" y="67310"/>
                  </a:moveTo>
                  <a:lnTo>
                    <a:pt x="326326" y="67310"/>
                  </a:lnTo>
                  <a:lnTo>
                    <a:pt x="326326" y="93980"/>
                  </a:lnTo>
                  <a:lnTo>
                    <a:pt x="331660" y="100330"/>
                  </a:lnTo>
                  <a:lnTo>
                    <a:pt x="421195" y="100330"/>
                  </a:lnTo>
                  <a:lnTo>
                    <a:pt x="426529" y="93980"/>
                  </a:lnTo>
                  <a:lnTo>
                    <a:pt x="426529" y="76200"/>
                  </a:lnTo>
                  <a:lnTo>
                    <a:pt x="350456" y="76200"/>
                  </a:lnTo>
                  <a:lnTo>
                    <a:pt x="350456" y="67310"/>
                  </a:lnTo>
                  <a:close/>
                </a:path>
                <a:path w="751839" h="814069">
                  <a:moveTo>
                    <a:pt x="675195" y="62230"/>
                  </a:moveTo>
                  <a:lnTo>
                    <a:pt x="651065" y="62230"/>
                  </a:lnTo>
                  <a:lnTo>
                    <a:pt x="651065" y="93980"/>
                  </a:lnTo>
                  <a:lnTo>
                    <a:pt x="656399" y="100330"/>
                  </a:lnTo>
                  <a:lnTo>
                    <a:pt x="745553" y="100330"/>
                  </a:lnTo>
                  <a:lnTo>
                    <a:pt x="751268" y="93980"/>
                  </a:lnTo>
                  <a:lnTo>
                    <a:pt x="751268" y="76200"/>
                  </a:lnTo>
                  <a:lnTo>
                    <a:pt x="675195" y="76200"/>
                  </a:lnTo>
                  <a:lnTo>
                    <a:pt x="675195" y="62230"/>
                  </a:lnTo>
                  <a:close/>
                </a:path>
                <a:path w="751839" h="814069">
                  <a:moveTo>
                    <a:pt x="100431" y="24130"/>
                  </a:moveTo>
                  <a:lnTo>
                    <a:pt x="76047" y="24130"/>
                  </a:lnTo>
                  <a:lnTo>
                    <a:pt x="76047" y="76200"/>
                  </a:lnTo>
                  <a:lnTo>
                    <a:pt x="100431" y="76200"/>
                  </a:lnTo>
                  <a:lnTo>
                    <a:pt x="100431" y="62230"/>
                  </a:lnTo>
                  <a:lnTo>
                    <a:pt x="350456" y="62230"/>
                  </a:lnTo>
                  <a:lnTo>
                    <a:pt x="350456" y="38100"/>
                  </a:lnTo>
                  <a:lnTo>
                    <a:pt x="100431" y="38100"/>
                  </a:lnTo>
                  <a:lnTo>
                    <a:pt x="100431" y="24130"/>
                  </a:lnTo>
                  <a:close/>
                </a:path>
                <a:path w="751839" h="814069">
                  <a:moveTo>
                    <a:pt x="426529" y="24130"/>
                  </a:moveTo>
                  <a:lnTo>
                    <a:pt x="402399" y="24130"/>
                  </a:lnTo>
                  <a:lnTo>
                    <a:pt x="402399" y="76200"/>
                  </a:lnTo>
                  <a:lnTo>
                    <a:pt x="426529" y="76200"/>
                  </a:lnTo>
                  <a:lnTo>
                    <a:pt x="426529" y="67310"/>
                  </a:lnTo>
                  <a:lnTo>
                    <a:pt x="471112" y="67310"/>
                  </a:lnTo>
                  <a:lnTo>
                    <a:pt x="466153" y="62230"/>
                  </a:lnTo>
                  <a:lnTo>
                    <a:pt x="675195" y="62230"/>
                  </a:lnTo>
                  <a:lnTo>
                    <a:pt x="675195" y="38100"/>
                  </a:lnTo>
                  <a:lnTo>
                    <a:pt x="426529" y="38100"/>
                  </a:lnTo>
                  <a:lnTo>
                    <a:pt x="426529" y="24130"/>
                  </a:lnTo>
                  <a:close/>
                </a:path>
                <a:path w="751839" h="814069">
                  <a:moveTo>
                    <a:pt x="751268" y="24130"/>
                  </a:moveTo>
                  <a:lnTo>
                    <a:pt x="726884" y="24130"/>
                  </a:lnTo>
                  <a:lnTo>
                    <a:pt x="726884" y="76200"/>
                  </a:lnTo>
                  <a:lnTo>
                    <a:pt x="751268" y="76200"/>
                  </a:lnTo>
                  <a:lnTo>
                    <a:pt x="751268" y="24130"/>
                  </a:lnTo>
                  <a:close/>
                </a:path>
                <a:path w="751839" h="814069">
                  <a:moveTo>
                    <a:pt x="421195" y="0"/>
                  </a:moveTo>
                  <a:lnTo>
                    <a:pt x="331660" y="0"/>
                  </a:lnTo>
                  <a:lnTo>
                    <a:pt x="326326" y="5080"/>
                  </a:lnTo>
                  <a:lnTo>
                    <a:pt x="326326" y="38100"/>
                  </a:lnTo>
                  <a:lnTo>
                    <a:pt x="350456" y="38100"/>
                  </a:lnTo>
                  <a:lnTo>
                    <a:pt x="350456" y="24130"/>
                  </a:lnTo>
                  <a:lnTo>
                    <a:pt x="426529" y="24130"/>
                  </a:lnTo>
                  <a:lnTo>
                    <a:pt x="426529" y="5080"/>
                  </a:lnTo>
                  <a:lnTo>
                    <a:pt x="421195" y="0"/>
                  </a:lnTo>
                  <a:close/>
                </a:path>
                <a:path w="751839" h="814069">
                  <a:moveTo>
                    <a:pt x="745553" y="0"/>
                  </a:moveTo>
                  <a:lnTo>
                    <a:pt x="656399" y="0"/>
                  </a:lnTo>
                  <a:lnTo>
                    <a:pt x="651065" y="5080"/>
                  </a:lnTo>
                  <a:lnTo>
                    <a:pt x="651065" y="38100"/>
                  </a:lnTo>
                  <a:lnTo>
                    <a:pt x="675195" y="38100"/>
                  </a:lnTo>
                  <a:lnTo>
                    <a:pt x="675195" y="24130"/>
                  </a:lnTo>
                  <a:lnTo>
                    <a:pt x="751268" y="24130"/>
                  </a:lnTo>
                  <a:lnTo>
                    <a:pt x="751268" y="5080"/>
                  </a:lnTo>
                  <a:lnTo>
                    <a:pt x="7455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310116" y="4378453"/>
            <a:ext cx="3792220" cy="1083630"/>
          </a:xfrm>
          <a:prstGeom prst="rect">
            <a:avLst/>
          </a:prstGeom>
          <a:solidFill>
            <a:srgbClr val="FFFFFF"/>
          </a:solidFill>
          <a:ln w="25907">
            <a:solidFill>
              <a:srgbClr val="27CED6"/>
            </a:solidFill>
          </a:ln>
        </p:spPr>
        <p:txBody>
          <a:bodyPr vert="horz" wrap="square" lIns="0" tIns="67310" rIns="0" bIns="0" rtlCol="0">
            <a:spAutoFit/>
          </a:bodyPr>
          <a:lstStyle/>
          <a:p>
            <a:pPr marL="218440">
              <a:spcBef>
                <a:spcPts val="530"/>
              </a:spcBef>
            </a:pPr>
            <a:r>
              <a:rPr sz="6600" b="1" dirty="0">
                <a:solidFill>
                  <a:srgbClr val="C00000"/>
                </a:solidFill>
                <a:latin typeface="Microsoft JhengHei"/>
                <a:cs typeface="Microsoft JhengHei"/>
              </a:rPr>
              <a:t>心得省思</a:t>
            </a:r>
            <a:endParaRPr sz="6600">
              <a:latin typeface="Microsoft JhengHei"/>
              <a:cs typeface="Microsoft JhengHe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898965" y="5667146"/>
            <a:ext cx="4751580" cy="379591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marR="10160" algn="ctr">
              <a:spcBef>
                <a:spcPts val="200"/>
              </a:spcBef>
            </a:pPr>
            <a:r>
              <a:rPr sz="4800" b="1" dirty="0" err="1">
                <a:solidFill>
                  <a:srgbClr val="C00000"/>
                </a:solidFill>
                <a:latin typeface="Microsoft JhengHei"/>
                <a:cs typeface="Microsoft JhengHei"/>
              </a:rPr>
              <a:t>反思感受</a:t>
            </a:r>
            <a:r>
              <a:rPr sz="4800" b="1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endParaRPr lang="en-US" sz="4800" b="1" dirty="0">
              <a:solidFill>
                <a:srgbClr val="C00000"/>
              </a:solidFill>
              <a:latin typeface="Microsoft JhengHei"/>
              <a:cs typeface="Microsoft JhengHei"/>
            </a:endParaRPr>
          </a:p>
          <a:p>
            <a:pPr marL="25400" marR="10160" algn="ctr">
              <a:spcBef>
                <a:spcPts val="200"/>
              </a:spcBef>
            </a:pPr>
            <a:r>
              <a:rPr sz="4800" b="1" dirty="0" err="1">
                <a:solidFill>
                  <a:srgbClr val="C00000"/>
                </a:solidFill>
                <a:latin typeface="Microsoft JhengHei"/>
                <a:cs typeface="Microsoft JhengHei"/>
              </a:rPr>
              <a:t>習得能力</a:t>
            </a:r>
            <a:r>
              <a:rPr sz="4800" b="1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4800" b="1" spc="10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endParaRPr lang="en-US" sz="4800" b="1" spc="10" dirty="0">
              <a:solidFill>
                <a:srgbClr val="C00000"/>
              </a:solidFill>
              <a:latin typeface="Microsoft JhengHei"/>
              <a:cs typeface="Microsoft JhengHei"/>
            </a:endParaRPr>
          </a:p>
          <a:p>
            <a:pPr marL="25400" marR="10160" algn="ctr">
              <a:spcBef>
                <a:spcPts val="200"/>
              </a:spcBef>
            </a:pPr>
            <a:r>
              <a:rPr sz="4800" b="1" dirty="0" err="1">
                <a:solidFill>
                  <a:srgbClr val="C00000"/>
                </a:solidFill>
                <a:latin typeface="Microsoft JhengHei"/>
                <a:cs typeface="Microsoft JhengHei"/>
              </a:rPr>
              <a:t>克服困難</a:t>
            </a:r>
            <a:r>
              <a:rPr sz="4800" b="1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4800" b="1" spc="10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endParaRPr lang="en-US" sz="4800" b="1" spc="10" dirty="0">
              <a:solidFill>
                <a:srgbClr val="C00000"/>
              </a:solidFill>
              <a:latin typeface="Microsoft JhengHei"/>
              <a:cs typeface="Microsoft JhengHei"/>
            </a:endParaRPr>
          </a:p>
          <a:p>
            <a:pPr marL="25400" marR="10160" algn="ctr">
              <a:spcBef>
                <a:spcPts val="200"/>
              </a:spcBef>
            </a:pPr>
            <a:r>
              <a:rPr sz="4800" b="1" spc="-10" dirty="0" err="1">
                <a:solidFill>
                  <a:srgbClr val="C00000"/>
                </a:solidFill>
                <a:latin typeface="Microsoft JhengHei"/>
                <a:cs typeface="Microsoft JhengHei"/>
              </a:rPr>
              <a:t>對自己生</a:t>
            </a:r>
            <a:r>
              <a:rPr sz="4800" b="1" dirty="0" err="1">
                <a:solidFill>
                  <a:srgbClr val="C00000"/>
                </a:solidFill>
                <a:latin typeface="Microsoft JhengHei"/>
                <a:cs typeface="Microsoft JhengHei"/>
              </a:rPr>
              <a:t>涯規劃</a:t>
            </a:r>
            <a:endParaRPr sz="4800" b="1" dirty="0">
              <a:latin typeface="Microsoft JhengHei"/>
              <a:cs typeface="Microsoft JhengHei"/>
            </a:endParaRPr>
          </a:p>
          <a:p>
            <a:pPr algn="ctr">
              <a:spcBef>
                <a:spcPts val="10"/>
              </a:spcBef>
            </a:pPr>
            <a:r>
              <a:rPr sz="4800" b="1" dirty="0" err="1">
                <a:solidFill>
                  <a:srgbClr val="C00000"/>
                </a:solidFill>
                <a:latin typeface="Microsoft JhengHei"/>
                <a:cs typeface="Microsoft JhengHei"/>
              </a:rPr>
              <a:t>延伸應用</a:t>
            </a:r>
            <a:endParaRPr sz="4800" b="1" dirty="0">
              <a:latin typeface="Microsoft JhengHei"/>
              <a:cs typeface="Microsoft JhengHe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405526" y="2660904"/>
            <a:ext cx="1460336" cy="1630680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5015485" y="4408933"/>
            <a:ext cx="3844290" cy="1083630"/>
          </a:xfrm>
          <a:prstGeom prst="rect">
            <a:avLst/>
          </a:prstGeom>
          <a:solidFill>
            <a:srgbClr val="FFFFFF"/>
          </a:solidFill>
          <a:ln w="25907">
            <a:solidFill>
              <a:srgbClr val="27CED6"/>
            </a:solidFill>
          </a:ln>
        </p:spPr>
        <p:txBody>
          <a:bodyPr vert="horz" wrap="square" lIns="0" tIns="67310" rIns="0" bIns="0" rtlCol="0">
            <a:spAutoFit/>
          </a:bodyPr>
          <a:lstStyle/>
          <a:p>
            <a:pPr marL="243840">
              <a:spcBef>
                <a:spcPts val="530"/>
              </a:spcBef>
            </a:pPr>
            <a:r>
              <a:rPr sz="6600" b="1" dirty="0">
                <a:solidFill>
                  <a:srgbClr val="006FC0"/>
                </a:solidFill>
                <a:latin typeface="Microsoft JhengHei"/>
                <a:cs typeface="Microsoft JhengHei"/>
              </a:rPr>
              <a:t>成果概述</a:t>
            </a:r>
            <a:endParaRPr sz="6600">
              <a:latin typeface="Microsoft JhengHei"/>
              <a:cs typeface="Microsoft JhengHe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73090" y="5729223"/>
            <a:ext cx="2491740" cy="224163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marR="10160" algn="just">
              <a:spcBef>
                <a:spcPts val="200"/>
              </a:spcBef>
            </a:pPr>
            <a:r>
              <a:rPr sz="4800" b="1" dirty="0">
                <a:solidFill>
                  <a:srgbClr val="006FC0"/>
                </a:solidFill>
                <a:latin typeface="Microsoft JhengHei"/>
                <a:cs typeface="Microsoft JhengHei"/>
              </a:rPr>
              <a:t>學習摘要 學習過程 課程內容</a:t>
            </a:r>
            <a:endParaRPr sz="4800" b="1">
              <a:latin typeface="Microsoft JhengHei"/>
              <a:cs typeface="Microsoft JhengHe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092570" y="2883406"/>
            <a:ext cx="1619376" cy="1389888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4266161" y="5667146"/>
            <a:ext cx="3170685" cy="382155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z="4800" b="1" spc="-10" dirty="0" err="1">
                <a:solidFill>
                  <a:srgbClr val="006F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課程紀錄</a:t>
            </a:r>
            <a:endParaRPr lang="en-US" sz="48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25400">
              <a:spcBef>
                <a:spcPts val="200"/>
              </a:spcBef>
            </a:pPr>
            <a:r>
              <a:rPr lang="zh-TW" altLang="en-US" sz="4800" b="1" spc="-20" dirty="0">
                <a:solidFill>
                  <a:srgbClr val="006F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簡報檔</a:t>
            </a:r>
            <a:r>
              <a:rPr sz="4800" b="1" spc="-1180" dirty="0">
                <a:solidFill>
                  <a:srgbClr val="006F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endParaRPr lang="en-US" sz="4800" b="1" spc="-1180" dirty="0">
              <a:solidFill>
                <a:srgbClr val="006F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25400">
              <a:spcBef>
                <a:spcPts val="200"/>
              </a:spcBef>
            </a:pPr>
            <a:r>
              <a:rPr sz="4800" b="1" dirty="0" err="1">
                <a:solidFill>
                  <a:srgbClr val="006F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照片</a:t>
            </a:r>
            <a:r>
              <a:rPr lang="zh-TW" altLang="en-US" sz="4800" b="1" dirty="0">
                <a:solidFill>
                  <a:srgbClr val="006F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紀錄</a:t>
            </a:r>
            <a:endParaRPr lang="en-US" altLang="zh-TW" sz="4800" b="1" dirty="0">
              <a:solidFill>
                <a:srgbClr val="006F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25400">
              <a:spcBef>
                <a:spcPts val="200"/>
              </a:spcBef>
            </a:pPr>
            <a:r>
              <a:rPr lang="zh-TW" altLang="en-US" sz="4800" b="1" dirty="0">
                <a:solidFill>
                  <a:srgbClr val="006F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書面</a:t>
            </a:r>
            <a:r>
              <a:rPr sz="4800" b="1" spc="-10" dirty="0" err="1">
                <a:solidFill>
                  <a:srgbClr val="006F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報告</a:t>
            </a:r>
            <a:endParaRPr lang="en-US" sz="4800" b="1" spc="-10" dirty="0">
              <a:solidFill>
                <a:srgbClr val="006F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25400">
              <a:spcBef>
                <a:spcPts val="200"/>
              </a:spcBef>
            </a:pPr>
            <a:endParaRPr sz="48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592557" y="4354066"/>
            <a:ext cx="3844290" cy="1093889"/>
          </a:xfrm>
          <a:prstGeom prst="rect">
            <a:avLst/>
          </a:prstGeom>
          <a:solidFill>
            <a:srgbClr val="FFFFFF"/>
          </a:solidFill>
          <a:ln w="25907">
            <a:solidFill>
              <a:srgbClr val="27CED6"/>
            </a:solidFill>
          </a:ln>
        </p:spPr>
        <p:txBody>
          <a:bodyPr vert="horz" wrap="square" lIns="0" tIns="77470" rIns="0" bIns="0" rtlCol="0">
            <a:spAutoFit/>
          </a:bodyPr>
          <a:lstStyle/>
          <a:p>
            <a:pPr marL="245110">
              <a:spcBef>
                <a:spcPts val="610"/>
              </a:spcBef>
            </a:pPr>
            <a:r>
              <a:rPr sz="6600" b="1" dirty="0">
                <a:solidFill>
                  <a:srgbClr val="006FC0"/>
                </a:solidFill>
                <a:latin typeface="Microsoft JhengHei"/>
                <a:cs typeface="Microsoft JhengHei"/>
              </a:rPr>
              <a:t>佐證資料</a:t>
            </a:r>
            <a:endParaRPr sz="6600">
              <a:latin typeface="Microsoft JhengHei"/>
              <a:cs typeface="Microsoft JhengHe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4919622" y="2563367"/>
            <a:ext cx="1460328" cy="162458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14300"/>
            <a:ext cx="17001531" cy="99822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249" y="3162300"/>
            <a:ext cx="18379249" cy="6553200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1782D0E2-29B0-B464-73E9-FDE1F337B52B}"/>
              </a:ext>
            </a:extLst>
          </p:cNvPr>
          <p:cNvGrpSpPr/>
          <p:nvPr/>
        </p:nvGrpSpPr>
        <p:grpSpPr>
          <a:xfrm>
            <a:off x="143470" y="7972335"/>
            <a:ext cx="6267265" cy="1200329"/>
            <a:chOff x="143470" y="7972335"/>
            <a:chExt cx="6267265" cy="1200329"/>
          </a:xfrm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BB2D45B8-A4C7-9BFF-539C-74D23FFCAA21}"/>
                </a:ext>
              </a:extLst>
            </p:cNvPr>
            <p:cNvSpPr/>
            <p:nvPr/>
          </p:nvSpPr>
          <p:spPr>
            <a:xfrm>
              <a:off x="143470" y="8343900"/>
              <a:ext cx="2286000" cy="457200"/>
            </a:xfrm>
            <a:prstGeom prst="roundRect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201405EC-2592-9AC2-B60E-A17F246F4A6A}"/>
                </a:ext>
              </a:extLst>
            </p:cNvPr>
            <p:cNvSpPr txBox="1"/>
            <p:nvPr/>
          </p:nvSpPr>
          <p:spPr>
            <a:xfrm>
              <a:off x="2532750" y="7972335"/>
              <a:ext cx="387798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7200" dirty="0">
                  <a:solidFill>
                    <a:srgbClr val="6600FF"/>
                  </a:solidFill>
                  <a:highlight>
                    <a:srgbClr val="FFFF00"/>
                  </a:highlight>
                  <a:latin typeface="王漢宗特黑體" panose="02020500000000000000" charset="-120"/>
                  <a:ea typeface="王漢宗特黑體" panose="02020500000000000000" charset="-120"/>
                </a:rPr>
                <a:t>公告事項</a:t>
              </a: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5A2568A-9BF8-43DB-D16C-3BC653F6AD19}"/>
              </a:ext>
            </a:extLst>
          </p:cNvPr>
          <p:cNvGrpSpPr/>
          <p:nvPr/>
        </p:nvGrpSpPr>
        <p:grpSpPr>
          <a:xfrm>
            <a:off x="10896600" y="4876800"/>
            <a:ext cx="8237621" cy="2628900"/>
            <a:chOff x="10896600" y="4876800"/>
            <a:chExt cx="8237621" cy="2628900"/>
          </a:xfrm>
        </p:grpSpPr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7EEDF58E-19BC-30F2-94CD-475B57722502}"/>
                </a:ext>
              </a:extLst>
            </p:cNvPr>
            <p:cNvSpPr/>
            <p:nvPr/>
          </p:nvSpPr>
          <p:spPr>
            <a:xfrm>
              <a:off x="13792200" y="4876800"/>
              <a:ext cx="2743200" cy="419100"/>
            </a:xfrm>
            <a:prstGeom prst="round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C05E68AC-8E77-8F38-7739-BFE5CA59A3A4}"/>
                </a:ext>
              </a:extLst>
            </p:cNvPr>
            <p:cNvSpPr txBox="1"/>
            <p:nvPr/>
          </p:nvSpPr>
          <p:spPr>
            <a:xfrm>
              <a:off x="10896600" y="5197376"/>
              <a:ext cx="8237621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7200" dirty="0">
                  <a:solidFill>
                    <a:srgbClr val="C00000"/>
                  </a:solidFill>
                  <a:highlight>
                    <a:srgbClr val="FFFF00"/>
                  </a:highlight>
                  <a:latin typeface="王漢宗特黑體" panose="02020500000000000000" charset="-120"/>
                  <a:ea typeface="王漢宗特黑體" panose="02020500000000000000" charset="-120"/>
                </a:rPr>
                <a:t>亞昕校務系統</a:t>
              </a:r>
              <a:endParaRPr lang="en-US" altLang="zh-TW" sz="7200" dirty="0">
                <a:solidFill>
                  <a:srgbClr val="C00000"/>
                </a:solidFill>
                <a:highlight>
                  <a:srgbClr val="FFFF00"/>
                </a:highlight>
                <a:latin typeface="王漢宗特黑體" panose="02020500000000000000" charset="-120"/>
                <a:ea typeface="王漢宗特黑體" panose="02020500000000000000" charset="-120"/>
              </a:endParaRPr>
            </a:p>
            <a:p>
              <a:pPr algn="ctr"/>
              <a:r>
                <a:rPr lang="zh-TW" altLang="en-US" sz="7200" dirty="0">
                  <a:solidFill>
                    <a:srgbClr val="C00000"/>
                  </a:solidFill>
                  <a:highlight>
                    <a:srgbClr val="FFFF00"/>
                  </a:highlight>
                  <a:latin typeface="王漢宗特黑體" panose="02020500000000000000" charset="-120"/>
                  <a:ea typeface="王漢宗特黑體" panose="02020500000000000000" charset="-120"/>
                </a:rPr>
                <a:t>系統操作</a:t>
              </a:r>
            </a:p>
          </p:txBody>
        </p:sp>
      </p:grp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FF53644F-B972-833D-E6EE-CDE28600D285}"/>
              </a:ext>
            </a:extLst>
          </p:cNvPr>
          <p:cNvSpPr/>
          <p:nvPr/>
        </p:nvSpPr>
        <p:spPr>
          <a:xfrm>
            <a:off x="4800600" y="5383836"/>
            <a:ext cx="2743200" cy="4191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187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DFE2E4"/>
          </a:solidFill>
        </p:spPr>
        <p:txBody>
          <a:bodyPr wrap="square" lIns="0" tIns="0" rIns="0" bIns="0" rtlCol="0"/>
          <a:lstStyle/>
          <a:p>
            <a:endParaRPr sz="3600" dirty="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79959" y="175752"/>
            <a:ext cx="14003018" cy="1159292"/>
          </a:xfrm>
          <a:prstGeom prst="rect">
            <a:avLst/>
          </a:prstGeom>
        </p:spPr>
        <p:txBody>
          <a:bodyPr spcFirstLastPara="1" vert="horz" wrap="square" lIns="0" tIns="25400" rIns="0" bIns="0" rtlCol="0" anchor="ctr" anchorCtr="0">
            <a:spAutoFit/>
          </a:bodyPr>
          <a:lstStyle/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sz="7200" b="1" dirty="0">
                <a:solidFill>
                  <a:srgbClr val="0D56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範例一</a:t>
            </a:r>
            <a:r>
              <a:rPr sz="7200" b="1" spc="-200" dirty="0">
                <a:solidFill>
                  <a:srgbClr val="0D56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sz="7200" b="1" dirty="0">
                <a:solidFill>
                  <a:srgbClr val="3339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基本資料及成果概述的呈現</a:t>
            </a:r>
            <a:endParaRPr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7120150" y="1290468"/>
            <a:ext cx="4636770" cy="4282440"/>
            <a:chOff x="6600443" y="562355"/>
            <a:chExt cx="2318385" cy="2141220"/>
          </a:xfrm>
        </p:grpSpPr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00443" y="647699"/>
              <a:ext cx="2318004" cy="205587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5307" y="562355"/>
              <a:ext cx="2205228" cy="194614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626351" y="673607"/>
              <a:ext cx="2216150" cy="1953895"/>
            </a:xfrm>
            <a:custGeom>
              <a:avLst/>
              <a:gdLst/>
              <a:ahLst/>
              <a:cxnLst/>
              <a:rect l="l" t="t" r="r" b="b"/>
              <a:pathLst>
                <a:path w="2216150" h="1953895">
                  <a:moveTo>
                    <a:pt x="2215896" y="0"/>
                  </a:moveTo>
                  <a:lnTo>
                    <a:pt x="0" y="0"/>
                  </a:lnTo>
                  <a:lnTo>
                    <a:pt x="0" y="1953767"/>
                  </a:lnTo>
                  <a:lnTo>
                    <a:pt x="1890268" y="1953767"/>
                  </a:lnTo>
                  <a:lnTo>
                    <a:pt x="2215896" y="1628139"/>
                  </a:lnTo>
                  <a:lnTo>
                    <a:pt x="2215896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516619" y="2301748"/>
              <a:ext cx="325755" cy="325755"/>
            </a:xfrm>
            <a:custGeom>
              <a:avLst/>
              <a:gdLst/>
              <a:ahLst/>
              <a:cxnLst/>
              <a:rect l="l" t="t" r="r" b="b"/>
              <a:pathLst>
                <a:path w="325754" h="325755">
                  <a:moveTo>
                    <a:pt x="325627" y="0"/>
                  </a:moveTo>
                  <a:lnTo>
                    <a:pt x="65150" y="65150"/>
                  </a:lnTo>
                  <a:lnTo>
                    <a:pt x="0" y="325627"/>
                  </a:lnTo>
                  <a:lnTo>
                    <a:pt x="325627" y="0"/>
                  </a:lnTo>
                  <a:close/>
                </a:path>
              </a:pathLst>
            </a:custGeom>
            <a:solidFill>
              <a:srgbClr val="CDCDA3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8143516" y="1920073"/>
            <a:ext cx="2489200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z="4800" b="1" dirty="0">
                <a:solidFill>
                  <a:srgbClr val="0000FF"/>
                </a:solidFill>
                <a:latin typeface="Microsoft JhengHei"/>
                <a:cs typeface="Microsoft JhengHei"/>
              </a:rPr>
              <a:t>基本資料</a:t>
            </a:r>
            <a:endParaRPr sz="4800" b="1" dirty="0">
              <a:latin typeface="Microsoft JhengHei"/>
              <a:cs typeface="Microsoft JhengHe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772400" y="3060124"/>
            <a:ext cx="3708400" cy="224163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sz="3600" b="1" dirty="0" err="1">
                <a:solidFill>
                  <a:srgbClr val="254456"/>
                </a:solidFill>
                <a:latin typeface="Microsoft JhengHei"/>
                <a:cs typeface="Microsoft JhengHei"/>
              </a:rPr>
              <a:t>學校、姓名</a:t>
            </a:r>
            <a:endParaRPr sz="3600" b="1" dirty="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</a:pPr>
            <a:r>
              <a:rPr sz="3600" b="1" spc="-10" dirty="0">
                <a:solidFill>
                  <a:srgbClr val="254456"/>
                </a:solidFill>
                <a:latin typeface="Microsoft JhengHei"/>
                <a:cs typeface="Microsoft JhengHei"/>
              </a:rPr>
              <a:t>課程名稱</a:t>
            </a:r>
            <a:endParaRPr sz="3600" b="1" dirty="0">
              <a:latin typeface="Microsoft JhengHei"/>
              <a:cs typeface="Microsoft JhengHei"/>
            </a:endParaRPr>
          </a:p>
          <a:p>
            <a:pPr marL="25400" marR="10160" algn="ctr"/>
            <a:r>
              <a:rPr sz="3600" b="1" dirty="0">
                <a:solidFill>
                  <a:srgbClr val="254456"/>
                </a:solidFill>
                <a:latin typeface="Microsoft JhengHei"/>
                <a:cs typeface="Microsoft JhengHei"/>
              </a:rPr>
              <a:t>日期時間、年級、 </a:t>
            </a:r>
            <a:r>
              <a:rPr sz="3600" b="1" dirty="0" err="1">
                <a:solidFill>
                  <a:srgbClr val="254456"/>
                </a:solidFill>
                <a:latin typeface="Microsoft JhengHei"/>
                <a:cs typeface="Microsoft JhengHei"/>
              </a:rPr>
              <a:t>組員</a:t>
            </a:r>
            <a:r>
              <a:rPr lang="zh-TW" altLang="en-US" sz="3600" b="1" dirty="0">
                <a:solidFill>
                  <a:srgbClr val="254456"/>
                </a:solidFill>
                <a:latin typeface="Microsoft JhengHei"/>
                <a:cs typeface="Microsoft JhengHei"/>
              </a:rPr>
              <a:t>、</a:t>
            </a:r>
            <a:r>
              <a:rPr sz="3600" b="1" dirty="0" err="1">
                <a:solidFill>
                  <a:srgbClr val="254456"/>
                </a:solidFill>
                <a:latin typeface="Microsoft JhengHei"/>
                <a:cs typeface="Microsoft JhengHei"/>
              </a:rPr>
              <a:t>分工表</a:t>
            </a:r>
            <a:endParaRPr sz="3600" b="1" dirty="0">
              <a:latin typeface="Microsoft JhengHei"/>
              <a:cs typeface="Microsoft JhengHe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123198" y="5525079"/>
            <a:ext cx="4632960" cy="4852670"/>
            <a:chOff x="6595871" y="2686814"/>
            <a:chExt cx="2316480" cy="2426335"/>
          </a:xfrm>
        </p:grpSpPr>
        <p:pic>
          <p:nvPicPr>
            <p:cNvPr id="35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5871" y="2686814"/>
              <a:ext cx="2316479" cy="242620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09815" y="3084563"/>
              <a:ext cx="1687068" cy="167182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621779" y="2712719"/>
              <a:ext cx="2214880" cy="2324100"/>
            </a:xfrm>
            <a:custGeom>
              <a:avLst/>
              <a:gdLst/>
              <a:ahLst/>
              <a:cxnLst/>
              <a:rect l="l" t="t" r="r" b="b"/>
              <a:pathLst>
                <a:path w="2214879" h="2324100">
                  <a:moveTo>
                    <a:pt x="2214372" y="0"/>
                  </a:moveTo>
                  <a:lnTo>
                    <a:pt x="0" y="0"/>
                  </a:lnTo>
                  <a:lnTo>
                    <a:pt x="0" y="2324100"/>
                  </a:lnTo>
                  <a:lnTo>
                    <a:pt x="1845310" y="2324100"/>
                  </a:lnTo>
                  <a:lnTo>
                    <a:pt x="2214372" y="1955025"/>
                  </a:lnTo>
                  <a:lnTo>
                    <a:pt x="2214372" y="0"/>
                  </a:lnTo>
                  <a:close/>
                </a:path>
              </a:pathLst>
            </a:custGeom>
            <a:solidFill>
              <a:srgbClr val="D2EEF9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467089" y="4667745"/>
              <a:ext cx="369570" cy="369570"/>
            </a:xfrm>
            <a:custGeom>
              <a:avLst/>
              <a:gdLst/>
              <a:ahLst/>
              <a:cxnLst/>
              <a:rect l="l" t="t" r="r" b="b"/>
              <a:pathLst>
                <a:path w="369570" h="369570">
                  <a:moveTo>
                    <a:pt x="369061" y="0"/>
                  </a:moveTo>
                  <a:lnTo>
                    <a:pt x="73786" y="73825"/>
                  </a:lnTo>
                  <a:lnTo>
                    <a:pt x="0" y="369074"/>
                  </a:lnTo>
                  <a:lnTo>
                    <a:pt x="369061" y="0"/>
                  </a:lnTo>
                  <a:close/>
                </a:path>
              </a:pathLst>
            </a:custGeom>
            <a:solidFill>
              <a:srgbClr val="A9C0C8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8036372" y="5980009"/>
            <a:ext cx="2489200" cy="3164969"/>
          </a:xfrm>
          <a:prstGeom prst="rect">
            <a:avLst/>
          </a:prstGeom>
        </p:spPr>
        <p:txBody>
          <a:bodyPr vert="horz" wrap="square" lIns="0" tIns="439420" rIns="0" bIns="0" rtlCol="0">
            <a:spAutoFit/>
          </a:bodyPr>
          <a:lstStyle/>
          <a:p>
            <a:pPr marL="25400">
              <a:spcBef>
                <a:spcPts val="3460"/>
              </a:spcBef>
            </a:pPr>
            <a:r>
              <a:rPr sz="4800" b="1" dirty="0">
                <a:solidFill>
                  <a:srgbClr val="0000FF"/>
                </a:solidFill>
                <a:latin typeface="Microsoft JhengHei"/>
                <a:cs typeface="Microsoft JhengHei"/>
              </a:rPr>
              <a:t>成果概述</a:t>
            </a:r>
            <a:endParaRPr sz="4800" b="1" dirty="0">
              <a:latin typeface="Microsoft JhengHei"/>
              <a:cs typeface="Microsoft JhengHei"/>
            </a:endParaRPr>
          </a:p>
          <a:p>
            <a:pPr marL="330200" marR="314960" algn="just">
              <a:spcBef>
                <a:spcPts val="2450"/>
              </a:spcBef>
            </a:pPr>
            <a:r>
              <a:rPr sz="3600" b="1" dirty="0">
                <a:solidFill>
                  <a:srgbClr val="254456"/>
                </a:solidFill>
                <a:latin typeface="Microsoft JhengHei"/>
                <a:cs typeface="Microsoft JhengHei"/>
              </a:rPr>
              <a:t>學習摘要 </a:t>
            </a:r>
            <a:r>
              <a:rPr sz="3600" b="1" spc="-10" dirty="0">
                <a:solidFill>
                  <a:srgbClr val="254456"/>
                </a:solidFill>
                <a:latin typeface="Microsoft JhengHei"/>
                <a:cs typeface="Microsoft JhengHei"/>
              </a:rPr>
              <a:t>學習過程 </a:t>
            </a:r>
            <a:r>
              <a:rPr sz="3600" b="1" dirty="0">
                <a:solidFill>
                  <a:srgbClr val="254456"/>
                </a:solidFill>
                <a:latin typeface="Microsoft JhengHei"/>
                <a:cs typeface="Microsoft JhengHei"/>
              </a:rPr>
              <a:t>課程內容</a:t>
            </a:r>
            <a:endParaRPr sz="3600" b="1" dirty="0">
              <a:latin typeface="Microsoft JhengHei"/>
              <a:cs typeface="Microsoft JhengHei"/>
            </a:endParaRPr>
          </a:p>
        </p:txBody>
      </p:sp>
      <p:pic>
        <p:nvPicPr>
          <p:cNvPr id="40" name="圖片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958" y="1510795"/>
            <a:ext cx="6454241" cy="8684425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42109" y="1457733"/>
            <a:ext cx="6006096" cy="86453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90008" y="2111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DFE2E4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79958" y="175752"/>
            <a:ext cx="9428480" cy="1159292"/>
          </a:xfrm>
          <a:prstGeom prst="rect">
            <a:avLst/>
          </a:prstGeom>
        </p:spPr>
        <p:txBody>
          <a:bodyPr spcFirstLastPara="1" vert="horz" wrap="square" lIns="0" tIns="25400" rIns="0" bIns="0" rtlCol="0" anchor="ctr" anchorCtr="0">
            <a:spAutoFit/>
          </a:bodyPr>
          <a:lstStyle/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sz="7200" b="1" dirty="0" err="1">
                <a:solidFill>
                  <a:srgbClr val="0D56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範例</a:t>
            </a:r>
            <a:r>
              <a:rPr lang="zh-TW" altLang="en-US" sz="7200" b="1" dirty="0">
                <a:solidFill>
                  <a:srgbClr val="0D56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sz="7200" b="1" spc="-200" dirty="0">
                <a:solidFill>
                  <a:srgbClr val="0D56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sz="7200" b="1" dirty="0">
                <a:solidFill>
                  <a:srgbClr val="3339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佐證資料的呈現</a:t>
            </a:r>
            <a:endParaRPr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3651230" y="-38100"/>
            <a:ext cx="4636770" cy="4495800"/>
            <a:chOff x="6697980" y="2104656"/>
            <a:chExt cx="2318385" cy="1965960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7980" y="2104656"/>
              <a:ext cx="2318004" cy="19659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94576" y="2255519"/>
              <a:ext cx="1921764" cy="139750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723888" y="2130551"/>
              <a:ext cx="2216150" cy="1864360"/>
            </a:xfrm>
            <a:custGeom>
              <a:avLst/>
              <a:gdLst/>
              <a:ahLst/>
              <a:cxnLst/>
              <a:rect l="l" t="t" r="r" b="b"/>
              <a:pathLst>
                <a:path w="2216150" h="1864360">
                  <a:moveTo>
                    <a:pt x="2215895" y="0"/>
                  </a:moveTo>
                  <a:lnTo>
                    <a:pt x="0" y="0"/>
                  </a:lnTo>
                  <a:lnTo>
                    <a:pt x="0" y="1863852"/>
                  </a:lnTo>
                  <a:lnTo>
                    <a:pt x="1905253" y="1863852"/>
                  </a:lnTo>
                  <a:lnTo>
                    <a:pt x="2215895" y="1553210"/>
                  </a:lnTo>
                  <a:lnTo>
                    <a:pt x="2215895" y="0"/>
                  </a:lnTo>
                  <a:close/>
                </a:path>
              </a:pathLst>
            </a:custGeom>
            <a:solidFill>
              <a:srgbClr val="D2EEF9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8629142" y="3683761"/>
              <a:ext cx="311150" cy="311150"/>
            </a:xfrm>
            <a:custGeom>
              <a:avLst/>
              <a:gdLst/>
              <a:ahLst/>
              <a:cxnLst/>
              <a:rect l="l" t="t" r="r" b="b"/>
              <a:pathLst>
                <a:path w="311150" h="311150">
                  <a:moveTo>
                    <a:pt x="310641" y="0"/>
                  </a:moveTo>
                  <a:lnTo>
                    <a:pt x="62102" y="62103"/>
                  </a:lnTo>
                  <a:lnTo>
                    <a:pt x="0" y="310641"/>
                  </a:lnTo>
                  <a:lnTo>
                    <a:pt x="310641" y="0"/>
                  </a:lnTo>
                  <a:close/>
                </a:path>
              </a:pathLst>
            </a:custGeom>
            <a:solidFill>
              <a:srgbClr val="A9C0C8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4368526" y="-54406"/>
            <a:ext cx="3144520" cy="3951082"/>
          </a:xfrm>
          <a:prstGeom prst="rect">
            <a:avLst/>
          </a:prstGeom>
        </p:spPr>
        <p:txBody>
          <a:bodyPr vert="horz" wrap="square" lIns="0" tIns="438150" rIns="0" bIns="0" rtlCol="0">
            <a:spAutoFit/>
          </a:bodyPr>
          <a:lstStyle/>
          <a:p>
            <a:pPr algn="ctr">
              <a:spcBef>
                <a:spcPts val="3450"/>
              </a:spcBef>
            </a:pPr>
            <a:r>
              <a:rPr sz="4800" b="1" dirty="0">
                <a:solidFill>
                  <a:srgbClr val="0000FF"/>
                </a:solidFill>
                <a:latin typeface="Microsoft JhengHei"/>
                <a:cs typeface="Microsoft JhengHei"/>
              </a:rPr>
              <a:t>佐證資料</a:t>
            </a:r>
            <a:endParaRPr sz="4800" b="1" dirty="0">
              <a:latin typeface="Microsoft JhengHei"/>
              <a:cs typeface="Microsoft JhengHei"/>
            </a:endParaRPr>
          </a:p>
          <a:p>
            <a:pPr algn="ctr"/>
            <a:r>
              <a:rPr lang="zh-TW" altLang="en-US" sz="3600" b="1" spc="-10" dirty="0">
                <a:solidFill>
                  <a:srgbClr val="2544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課堂筆記</a:t>
            </a:r>
            <a:endParaRPr lang="en-US" altLang="zh-TW" sz="3600" b="1" spc="-10" dirty="0">
              <a:solidFill>
                <a:srgbClr val="25445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algn="ctr"/>
            <a:r>
              <a:rPr lang="zh-TW" altLang="en-US" sz="3600" b="1" spc="-10" dirty="0">
                <a:solidFill>
                  <a:srgbClr val="2544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討論紀錄</a:t>
            </a:r>
            <a:endParaRPr lang="en-US" altLang="zh-TW" sz="3600" b="1" spc="-10" dirty="0">
              <a:solidFill>
                <a:srgbClr val="25445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algn="ctr"/>
            <a:r>
              <a:rPr lang="zh-TW" altLang="en-US" sz="3600" b="1" spc="-10" dirty="0">
                <a:solidFill>
                  <a:srgbClr val="2544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活動</a:t>
            </a:r>
            <a:r>
              <a:rPr sz="3600" b="1" spc="-10" dirty="0" err="1">
                <a:solidFill>
                  <a:srgbClr val="2544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照片</a:t>
            </a:r>
            <a:endParaRPr lang="en-US" sz="3600" b="1" spc="-10" dirty="0">
              <a:solidFill>
                <a:srgbClr val="25445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algn="ctr"/>
            <a:r>
              <a:rPr lang="zh-TW" altLang="en-US" sz="3600" b="1" spc="-10" dirty="0">
                <a:solidFill>
                  <a:srgbClr val="2544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簡報</a:t>
            </a:r>
            <a:r>
              <a:rPr sz="3600" b="1" spc="-10" dirty="0" err="1">
                <a:solidFill>
                  <a:srgbClr val="2544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報告</a:t>
            </a:r>
            <a:endParaRPr lang="en-US" sz="3600" b="1" spc="-10" dirty="0">
              <a:solidFill>
                <a:srgbClr val="25445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algn="ctr"/>
            <a:r>
              <a:rPr sz="3600" b="1" dirty="0" err="1">
                <a:solidFill>
                  <a:srgbClr val="2544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課程紀錄</a:t>
            </a:r>
            <a:endParaRPr sz="36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62" y="1169100"/>
            <a:ext cx="7821923" cy="3768811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562" y="4966100"/>
            <a:ext cx="7807860" cy="5324204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6"/>
          <a:srcRect t="1" b="64456"/>
          <a:stretch/>
        </p:blipFill>
        <p:spPr>
          <a:xfrm>
            <a:off x="7774784" y="1186417"/>
            <a:ext cx="5694721" cy="3271283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0600" y="5931258"/>
            <a:ext cx="7485094" cy="4175489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 rotWithShape="1">
          <a:blip r:embed="rId6"/>
          <a:srcRect t="34568" b="42771"/>
          <a:stretch/>
        </p:blipFill>
        <p:spPr>
          <a:xfrm>
            <a:off x="7774784" y="3862904"/>
            <a:ext cx="5694721" cy="208567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DFE2E4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grpSp>
        <p:nvGrpSpPr>
          <p:cNvPr id="3" name="object 3"/>
          <p:cNvGrpSpPr/>
          <p:nvPr/>
        </p:nvGrpSpPr>
        <p:grpSpPr>
          <a:xfrm>
            <a:off x="322961" y="1560448"/>
            <a:ext cx="12619990" cy="8590280"/>
            <a:chOff x="161480" y="780224"/>
            <a:chExt cx="6309995" cy="4295140"/>
          </a:xfrm>
        </p:grpSpPr>
        <p:sp>
          <p:nvSpPr>
            <p:cNvPr id="4" name="object 4"/>
            <p:cNvSpPr/>
            <p:nvPr/>
          </p:nvSpPr>
          <p:spPr>
            <a:xfrm>
              <a:off x="174498" y="793242"/>
              <a:ext cx="5859780" cy="4269105"/>
            </a:xfrm>
            <a:custGeom>
              <a:avLst/>
              <a:gdLst/>
              <a:ahLst/>
              <a:cxnLst/>
              <a:rect l="l" t="t" r="r" b="b"/>
              <a:pathLst>
                <a:path w="5859780" h="4269105">
                  <a:moveTo>
                    <a:pt x="5859780" y="0"/>
                  </a:moveTo>
                  <a:lnTo>
                    <a:pt x="0" y="0"/>
                  </a:lnTo>
                  <a:lnTo>
                    <a:pt x="0" y="4268724"/>
                  </a:lnTo>
                  <a:lnTo>
                    <a:pt x="5859780" y="4268724"/>
                  </a:lnTo>
                  <a:lnTo>
                    <a:pt x="5859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5" name="object 5"/>
            <p:cNvSpPr/>
            <p:nvPr/>
          </p:nvSpPr>
          <p:spPr>
            <a:xfrm>
              <a:off x="174498" y="793242"/>
              <a:ext cx="5859780" cy="4269105"/>
            </a:xfrm>
            <a:custGeom>
              <a:avLst/>
              <a:gdLst/>
              <a:ahLst/>
              <a:cxnLst/>
              <a:rect l="l" t="t" r="r" b="b"/>
              <a:pathLst>
                <a:path w="5859780" h="4269105">
                  <a:moveTo>
                    <a:pt x="0" y="4268724"/>
                  </a:moveTo>
                  <a:lnTo>
                    <a:pt x="5859780" y="4268724"/>
                  </a:lnTo>
                  <a:lnTo>
                    <a:pt x="5859780" y="0"/>
                  </a:lnTo>
                  <a:lnTo>
                    <a:pt x="0" y="0"/>
                  </a:lnTo>
                  <a:lnTo>
                    <a:pt x="0" y="4268724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6" name="object 6"/>
            <p:cNvSpPr/>
            <p:nvPr/>
          </p:nvSpPr>
          <p:spPr>
            <a:xfrm>
              <a:off x="6034277" y="1088898"/>
              <a:ext cx="422275" cy="3949065"/>
            </a:xfrm>
            <a:custGeom>
              <a:avLst/>
              <a:gdLst/>
              <a:ahLst/>
              <a:cxnLst/>
              <a:rect l="l" t="t" r="r" b="b"/>
              <a:pathLst>
                <a:path w="422275" h="3949065">
                  <a:moveTo>
                    <a:pt x="0" y="0"/>
                  </a:moveTo>
                  <a:lnTo>
                    <a:pt x="56116" y="5755"/>
                  </a:lnTo>
                  <a:lnTo>
                    <a:pt x="106538" y="21999"/>
                  </a:lnTo>
                  <a:lnTo>
                    <a:pt x="149256" y="47196"/>
                  </a:lnTo>
                  <a:lnTo>
                    <a:pt x="182259" y="79812"/>
                  </a:lnTo>
                  <a:lnTo>
                    <a:pt x="203535" y="118312"/>
                  </a:lnTo>
                  <a:lnTo>
                    <a:pt x="211074" y="161162"/>
                  </a:lnTo>
                  <a:lnTo>
                    <a:pt x="211074" y="1884045"/>
                  </a:lnTo>
                  <a:lnTo>
                    <a:pt x="218612" y="1926895"/>
                  </a:lnTo>
                  <a:lnTo>
                    <a:pt x="239888" y="1965395"/>
                  </a:lnTo>
                  <a:lnTo>
                    <a:pt x="272891" y="1998011"/>
                  </a:lnTo>
                  <a:lnTo>
                    <a:pt x="315609" y="2023208"/>
                  </a:lnTo>
                  <a:lnTo>
                    <a:pt x="366031" y="2039452"/>
                  </a:lnTo>
                  <a:lnTo>
                    <a:pt x="422148" y="2045208"/>
                  </a:lnTo>
                  <a:lnTo>
                    <a:pt x="366031" y="2050963"/>
                  </a:lnTo>
                  <a:lnTo>
                    <a:pt x="315609" y="2067207"/>
                  </a:lnTo>
                  <a:lnTo>
                    <a:pt x="272891" y="2092404"/>
                  </a:lnTo>
                  <a:lnTo>
                    <a:pt x="239888" y="2125020"/>
                  </a:lnTo>
                  <a:lnTo>
                    <a:pt x="218612" y="2163520"/>
                  </a:lnTo>
                  <a:lnTo>
                    <a:pt x="211074" y="2206371"/>
                  </a:lnTo>
                  <a:lnTo>
                    <a:pt x="211074" y="3787508"/>
                  </a:lnTo>
                  <a:lnTo>
                    <a:pt x="203535" y="3830354"/>
                  </a:lnTo>
                  <a:lnTo>
                    <a:pt x="182259" y="3868856"/>
                  </a:lnTo>
                  <a:lnTo>
                    <a:pt x="149256" y="3901475"/>
                  </a:lnTo>
                  <a:lnTo>
                    <a:pt x="106538" y="3926677"/>
                  </a:lnTo>
                  <a:lnTo>
                    <a:pt x="56116" y="3942925"/>
                  </a:lnTo>
                  <a:lnTo>
                    <a:pt x="0" y="3948682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984" y="1277110"/>
              <a:ext cx="2889504" cy="375970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35429" y="863346"/>
              <a:ext cx="4140835" cy="384175"/>
            </a:xfrm>
            <a:custGeom>
              <a:avLst/>
              <a:gdLst/>
              <a:ahLst/>
              <a:cxnLst/>
              <a:rect l="l" t="t" r="r" b="b"/>
              <a:pathLst>
                <a:path w="4140835" h="384175">
                  <a:moveTo>
                    <a:pt x="0" y="384048"/>
                  </a:moveTo>
                  <a:lnTo>
                    <a:pt x="4140708" y="384048"/>
                  </a:lnTo>
                  <a:lnTo>
                    <a:pt x="4140708" y="0"/>
                  </a:lnTo>
                  <a:lnTo>
                    <a:pt x="0" y="0"/>
                  </a:lnTo>
                  <a:lnTo>
                    <a:pt x="0" y="384048"/>
                  </a:lnTo>
                  <a:close/>
                </a:path>
              </a:pathLst>
            </a:custGeom>
            <a:ln w="25908">
              <a:solidFill>
                <a:srgbClr val="2583C5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9" name="object 9"/>
            <p:cNvSpPr/>
            <p:nvPr/>
          </p:nvSpPr>
          <p:spPr>
            <a:xfrm>
              <a:off x="253746" y="863346"/>
              <a:ext cx="1447800" cy="384175"/>
            </a:xfrm>
            <a:custGeom>
              <a:avLst/>
              <a:gdLst/>
              <a:ahLst/>
              <a:cxnLst/>
              <a:rect l="l" t="t" r="r" b="b"/>
              <a:pathLst>
                <a:path w="1447800" h="384175">
                  <a:moveTo>
                    <a:pt x="1214882" y="0"/>
                  </a:moveTo>
                  <a:lnTo>
                    <a:pt x="232918" y="0"/>
                  </a:lnTo>
                  <a:lnTo>
                    <a:pt x="179511" y="5071"/>
                  </a:lnTo>
                  <a:lnTo>
                    <a:pt x="130486" y="19518"/>
                  </a:lnTo>
                  <a:lnTo>
                    <a:pt x="87239" y="42187"/>
                  </a:lnTo>
                  <a:lnTo>
                    <a:pt x="51169" y="71925"/>
                  </a:lnTo>
                  <a:lnTo>
                    <a:pt x="23673" y="107579"/>
                  </a:lnTo>
                  <a:lnTo>
                    <a:pt x="6151" y="147996"/>
                  </a:lnTo>
                  <a:lnTo>
                    <a:pt x="0" y="192024"/>
                  </a:lnTo>
                  <a:lnTo>
                    <a:pt x="6151" y="236051"/>
                  </a:lnTo>
                  <a:lnTo>
                    <a:pt x="23673" y="276468"/>
                  </a:lnTo>
                  <a:lnTo>
                    <a:pt x="51169" y="312122"/>
                  </a:lnTo>
                  <a:lnTo>
                    <a:pt x="87239" y="341860"/>
                  </a:lnTo>
                  <a:lnTo>
                    <a:pt x="130486" y="364529"/>
                  </a:lnTo>
                  <a:lnTo>
                    <a:pt x="179511" y="378976"/>
                  </a:lnTo>
                  <a:lnTo>
                    <a:pt x="232918" y="384048"/>
                  </a:lnTo>
                  <a:lnTo>
                    <a:pt x="1214882" y="384048"/>
                  </a:lnTo>
                  <a:lnTo>
                    <a:pt x="1268292" y="378976"/>
                  </a:lnTo>
                  <a:lnTo>
                    <a:pt x="1317319" y="364529"/>
                  </a:lnTo>
                  <a:lnTo>
                    <a:pt x="1360566" y="341860"/>
                  </a:lnTo>
                  <a:lnTo>
                    <a:pt x="1396634" y="312122"/>
                  </a:lnTo>
                  <a:lnTo>
                    <a:pt x="1424128" y="276468"/>
                  </a:lnTo>
                  <a:lnTo>
                    <a:pt x="1441649" y="236051"/>
                  </a:lnTo>
                  <a:lnTo>
                    <a:pt x="1447799" y="192024"/>
                  </a:lnTo>
                  <a:lnTo>
                    <a:pt x="1441649" y="147996"/>
                  </a:lnTo>
                  <a:lnTo>
                    <a:pt x="1424128" y="107579"/>
                  </a:lnTo>
                  <a:lnTo>
                    <a:pt x="1396634" y="71925"/>
                  </a:lnTo>
                  <a:lnTo>
                    <a:pt x="1360566" y="42187"/>
                  </a:lnTo>
                  <a:lnTo>
                    <a:pt x="1317319" y="19518"/>
                  </a:lnTo>
                  <a:lnTo>
                    <a:pt x="1268292" y="5071"/>
                  </a:lnTo>
                  <a:lnTo>
                    <a:pt x="1214882" y="0"/>
                  </a:lnTo>
                  <a:close/>
                </a:path>
              </a:pathLst>
            </a:custGeom>
            <a:solidFill>
              <a:srgbClr val="2583C5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53746" y="863346"/>
              <a:ext cx="1447800" cy="384175"/>
            </a:xfrm>
            <a:custGeom>
              <a:avLst/>
              <a:gdLst/>
              <a:ahLst/>
              <a:cxnLst/>
              <a:rect l="l" t="t" r="r" b="b"/>
              <a:pathLst>
                <a:path w="1447800" h="384175">
                  <a:moveTo>
                    <a:pt x="232918" y="0"/>
                  </a:moveTo>
                  <a:lnTo>
                    <a:pt x="1214882" y="0"/>
                  </a:lnTo>
                  <a:lnTo>
                    <a:pt x="1268292" y="5071"/>
                  </a:lnTo>
                  <a:lnTo>
                    <a:pt x="1317319" y="19518"/>
                  </a:lnTo>
                  <a:lnTo>
                    <a:pt x="1360566" y="42187"/>
                  </a:lnTo>
                  <a:lnTo>
                    <a:pt x="1396634" y="71925"/>
                  </a:lnTo>
                  <a:lnTo>
                    <a:pt x="1424128" y="107579"/>
                  </a:lnTo>
                  <a:lnTo>
                    <a:pt x="1441649" y="147996"/>
                  </a:lnTo>
                  <a:lnTo>
                    <a:pt x="1447799" y="192024"/>
                  </a:lnTo>
                  <a:lnTo>
                    <a:pt x="1441649" y="236051"/>
                  </a:lnTo>
                  <a:lnTo>
                    <a:pt x="1424128" y="276468"/>
                  </a:lnTo>
                  <a:lnTo>
                    <a:pt x="1396634" y="312122"/>
                  </a:lnTo>
                  <a:lnTo>
                    <a:pt x="1360566" y="341860"/>
                  </a:lnTo>
                  <a:lnTo>
                    <a:pt x="1317319" y="364529"/>
                  </a:lnTo>
                  <a:lnTo>
                    <a:pt x="1268292" y="378976"/>
                  </a:lnTo>
                  <a:lnTo>
                    <a:pt x="1214882" y="384048"/>
                  </a:lnTo>
                  <a:lnTo>
                    <a:pt x="232918" y="384048"/>
                  </a:lnTo>
                  <a:lnTo>
                    <a:pt x="179511" y="378976"/>
                  </a:lnTo>
                  <a:lnTo>
                    <a:pt x="130486" y="364529"/>
                  </a:lnTo>
                  <a:lnTo>
                    <a:pt x="87239" y="341860"/>
                  </a:lnTo>
                  <a:lnTo>
                    <a:pt x="51169" y="312122"/>
                  </a:lnTo>
                  <a:lnTo>
                    <a:pt x="23673" y="276468"/>
                  </a:lnTo>
                  <a:lnTo>
                    <a:pt x="6151" y="236051"/>
                  </a:lnTo>
                  <a:lnTo>
                    <a:pt x="0" y="192024"/>
                  </a:lnTo>
                  <a:lnTo>
                    <a:pt x="6151" y="147996"/>
                  </a:lnTo>
                  <a:lnTo>
                    <a:pt x="23673" y="107579"/>
                  </a:lnTo>
                  <a:lnTo>
                    <a:pt x="51169" y="71925"/>
                  </a:lnTo>
                  <a:lnTo>
                    <a:pt x="87239" y="42187"/>
                  </a:lnTo>
                  <a:lnTo>
                    <a:pt x="130486" y="19518"/>
                  </a:lnTo>
                  <a:lnTo>
                    <a:pt x="179511" y="5071"/>
                  </a:lnTo>
                  <a:lnTo>
                    <a:pt x="232918" y="0"/>
                  </a:lnTo>
                  <a:close/>
                </a:path>
              </a:pathLst>
            </a:custGeom>
            <a:ln w="25908">
              <a:solidFill>
                <a:srgbClr val="1D6194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79958" y="175752"/>
            <a:ext cx="9428480" cy="1159292"/>
          </a:xfrm>
          <a:prstGeom prst="rect">
            <a:avLst/>
          </a:prstGeom>
        </p:spPr>
        <p:txBody>
          <a:bodyPr spcFirstLastPara="1" vert="horz" wrap="square" lIns="0" tIns="25400" rIns="0" bIns="0" rtlCol="0" anchor="ctr" anchorCtr="0">
            <a:spAutoFit/>
          </a:bodyPr>
          <a:lstStyle/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sz="7200" b="1" dirty="0" err="1">
                <a:solidFill>
                  <a:srgbClr val="0D56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範例</a:t>
            </a:r>
            <a:r>
              <a:rPr lang="zh-TW" altLang="en-US" sz="7200" b="1" dirty="0">
                <a:solidFill>
                  <a:srgbClr val="0D56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sz="7200" b="1" spc="-200" dirty="0">
                <a:solidFill>
                  <a:srgbClr val="0D56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sz="7200" b="1" dirty="0">
                <a:solidFill>
                  <a:srgbClr val="3339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心得省思的呈現</a:t>
            </a:r>
            <a:endParaRPr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282167" y="2846508"/>
            <a:ext cx="4636770" cy="5627370"/>
            <a:chOff x="6697980" y="1740395"/>
            <a:chExt cx="2318385" cy="281368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7980" y="1748028"/>
              <a:ext cx="2318004" cy="280568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52844" y="1740395"/>
              <a:ext cx="2205228" cy="222046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723888" y="1773936"/>
              <a:ext cx="2216150" cy="2703830"/>
            </a:xfrm>
            <a:custGeom>
              <a:avLst/>
              <a:gdLst/>
              <a:ahLst/>
              <a:cxnLst/>
              <a:rect l="l" t="t" r="r" b="b"/>
              <a:pathLst>
                <a:path w="2216150" h="2703829">
                  <a:moveTo>
                    <a:pt x="2215895" y="0"/>
                  </a:moveTo>
                  <a:lnTo>
                    <a:pt x="0" y="0"/>
                  </a:lnTo>
                  <a:lnTo>
                    <a:pt x="0" y="2703576"/>
                  </a:lnTo>
                  <a:lnTo>
                    <a:pt x="1846579" y="2703576"/>
                  </a:lnTo>
                  <a:lnTo>
                    <a:pt x="2215895" y="2334247"/>
                  </a:lnTo>
                  <a:lnTo>
                    <a:pt x="2215895" y="0"/>
                  </a:lnTo>
                  <a:close/>
                </a:path>
              </a:pathLst>
            </a:custGeom>
            <a:solidFill>
              <a:srgbClr val="D2EEF9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570468" y="4108183"/>
              <a:ext cx="369570" cy="369570"/>
            </a:xfrm>
            <a:custGeom>
              <a:avLst/>
              <a:gdLst/>
              <a:ahLst/>
              <a:cxnLst/>
              <a:rect l="l" t="t" r="r" b="b"/>
              <a:pathLst>
                <a:path w="369570" h="369570">
                  <a:moveTo>
                    <a:pt x="369315" y="0"/>
                  </a:moveTo>
                  <a:lnTo>
                    <a:pt x="73913" y="73863"/>
                  </a:lnTo>
                  <a:lnTo>
                    <a:pt x="0" y="369328"/>
                  </a:lnTo>
                  <a:lnTo>
                    <a:pt x="369315" y="0"/>
                  </a:lnTo>
                  <a:close/>
                </a:path>
              </a:pathLst>
            </a:custGeom>
            <a:solidFill>
              <a:srgbClr val="A9C0C8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808962" y="3262215"/>
            <a:ext cx="3708400" cy="3951082"/>
          </a:xfrm>
          <a:prstGeom prst="rect">
            <a:avLst/>
          </a:prstGeom>
        </p:spPr>
        <p:txBody>
          <a:bodyPr vert="horz" wrap="square" lIns="0" tIns="438150" rIns="0" bIns="0" rtlCol="0">
            <a:spAutoFit/>
          </a:bodyPr>
          <a:lstStyle/>
          <a:p>
            <a:pPr algn="ctr"/>
            <a:r>
              <a:rPr sz="4800" b="1" dirty="0">
                <a:solidFill>
                  <a:srgbClr val="0000FF"/>
                </a:solidFill>
                <a:latin typeface="Microsoft JhengHei"/>
                <a:cs typeface="Microsoft JhengHei"/>
              </a:rPr>
              <a:t>心得省思</a:t>
            </a:r>
            <a:endParaRPr sz="4800" b="1" dirty="0">
              <a:latin typeface="Microsoft JhengHei"/>
              <a:cs typeface="Microsoft JhengHei"/>
            </a:endParaRPr>
          </a:p>
          <a:p>
            <a:pPr marL="711200" marR="695960" algn="just"/>
            <a:r>
              <a:rPr sz="3600" b="1" spc="-10" dirty="0" err="1">
                <a:solidFill>
                  <a:srgbClr val="254456"/>
                </a:solidFill>
                <a:latin typeface="Microsoft JhengHei"/>
                <a:cs typeface="Microsoft JhengHei"/>
              </a:rPr>
              <a:t>反思感受</a:t>
            </a:r>
            <a:r>
              <a:rPr sz="3600" b="1" spc="-10" dirty="0">
                <a:solidFill>
                  <a:srgbClr val="254456"/>
                </a:solidFill>
                <a:latin typeface="Microsoft JhengHei"/>
                <a:cs typeface="Microsoft JhengHei"/>
              </a:rPr>
              <a:t> </a:t>
            </a:r>
            <a:r>
              <a:rPr sz="3600" b="1" dirty="0" err="1">
                <a:solidFill>
                  <a:srgbClr val="254456"/>
                </a:solidFill>
                <a:latin typeface="Microsoft JhengHei"/>
                <a:cs typeface="Microsoft JhengHei"/>
              </a:rPr>
              <a:t>習得能力</a:t>
            </a:r>
            <a:endParaRPr lang="en-US" sz="3600" b="1" dirty="0">
              <a:solidFill>
                <a:srgbClr val="254456"/>
              </a:solidFill>
              <a:latin typeface="Microsoft JhengHei"/>
              <a:cs typeface="Microsoft JhengHei"/>
            </a:endParaRPr>
          </a:p>
          <a:p>
            <a:pPr marL="711200" marR="695960" algn="just"/>
            <a:r>
              <a:rPr sz="3600" b="1" dirty="0" err="1">
                <a:solidFill>
                  <a:srgbClr val="254456"/>
                </a:solidFill>
                <a:latin typeface="Microsoft JhengHei"/>
                <a:cs typeface="Microsoft JhengHei"/>
              </a:rPr>
              <a:t>克服困難</a:t>
            </a:r>
            <a:endParaRPr sz="3600" b="1" dirty="0">
              <a:latin typeface="Microsoft JhengHei"/>
              <a:cs typeface="Microsoft JhengHei"/>
            </a:endParaRPr>
          </a:p>
          <a:p>
            <a:pPr algn="ctr"/>
            <a:r>
              <a:rPr sz="3600" b="1" spc="-10" dirty="0" err="1">
                <a:solidFill>
                  <a:srgbClr val="254456"/>
                </a:solidFill>
                <a:latin typeface="Microsoft JhengHei"/>
                <a:cs typeface="Microsoft JhengHei"/>
              </a:rPr>
              <a:t>對自己生涯規劃</a:t>
            </a:r>
            <a:endParaRPr sz="3600" b="1" dirty="0">
              <a:latin typeface="Microsoft JhengHei"/>
              <a:cs typeface="Microsoft JhengHei"/>
            </a:endParaRPr>
          </a:p>
          <a:p>
            <a:pPr algn="ctr"/>
            <a:r>
              <a:rPr sz="3600" b="1" dirty="0" err="1">
                <a:solidFill>
                  <a:srgbClr val="254456"/>
                </a:solidFill>
                <a:latin typeface="Microsoft JhengHei"/>
                <a:cs typeface="Microsoft JhengHei"/>
              </a:rPr>
              <a:t>延伸應用</a:t>
            </a:r>
            <a:endParaRPr sz="3600" b="1" dirty="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3966" y="1797811"/>
            <a:ext cx="9865360" cy="579646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  <a:tabLst>
                <a:tab pos="2776220" algn="l"/>
              </a:tabLst>
            </a:pPr>
            <a:r>
              <a:rPr sz="36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心得省思	</a:t>
            </a:r>
            <a:r>
              <a:rPr sz="3600" b="1" dirty="0">
                <a:latin typeface="Microsoft JhengHei"/>
                <a:cs typeface="Microsoft JhengHei"/>
              </a:rPr>
              <a:t>國語</a:t>
            </a:r>
            <a:r>
              <a:rPr sz="3600" b="1" spc="-10" dirty="0">
                <a:latin typeface="Microsoft JhengHei"/>
                <a:cs typeface="Microsoft JhengHei"/>
              </a:rPr>
              <a:t>文</a:t>
            </a:r>
            <a:r>
              <a:rPr sz="3600" b="1" spc="20" dirty="0">
                <a:latin typeface="Microsoft YaHei UI"/>
                <a:cs typeface="Microsoft YaHei UI"/>
              </a:rPr>
              <a:t>（</a:t>
            </a:r>
            <a:r>
              <a:rPr sz="3600" b="1" dirty="0">
                <a:latin typeface="Microsoft JhengHei"/>
                <a:cs typeface="Microsoft JhengHei"/>
              </a:rPr>
              <a:t>三</a:t>
            </a:r>
            <a:r>
              <a:rPr sz="3600" b="1" spc="20" dirty="0">
                <a:latin typeface="Microsoft YaHei UI"/>
                <a:cs typeface="Microsoft YaHei UI"/>
              </a:rPr>
              <a:t>）</a:t>
            </a:r>
            <a:r>
              <a:rPr sz="3600" b="1" dirty="0">
                <a:latin typeface="Microsoft JhengHei"/>
                <a:cs typeface="Microsoft JhengHei"/>
              </a:rPr>
              <a:t>話說家鄉</a:t>
            </a:r>
            <a:r>
              <a:rPr sz="3600" b="1" spc="-10" dirty="0">
                <a:latin typeface="Microsoft JhengHei"/>
                <a:cs typeface="Microsoft JhengHei"/>
              </a:rPr>
              <a:t>-</a:t>
            </a:r>
            <a:r>
              <a:rPr sz="3600" b="1" dirty="0">
                <a:latin typeface="Microsoft JhengHei"/>
                <a:cs typeface="Microsoft JhengHei"/>
              </a:rPr>
              <a:t>家鄉風情畫</a:t>
            </a:r>
            <a:endParaRPr sz="3600">
              <a:latin typeface="Microsoft JhengHei"/>
              <a:cs typeface="Microsoft JhengHe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260590" y="2609089"/>
            <a:ext cx="5118100" cy="7367270"/>
            <a:chOff x="3130295" y="1304544"/>
            <a:chExt cx="2559050" cy="3683635"/>
          </a:xfrm>
        </p:grpSpPr>
        <p:sp>
          <p:nvSpPr>
            <p:cNvPr id="20" name="object 20"/>
            <p:cNvSpPr/>
            <p:nvPr/>
          </p:nvSpPr>
          <p:spPr>
            <a:xfrm>
              <a:off x="3143249" y="1317498"/>
              <a:ext cx="2533015" cy="3657600"/>
            </a:xfrm>
            <a:custGeom>
              <a:avLst/>
              <a:gdLst/>
              <a:ahLst/>
              <a:cxnLst/>
              <a:rect l="l" t="t" r="r" b="b"/>
              <a:pathLst>
                <a:path w="2533015" h="3657600">
                  <a:moveTo>
                    <a:pt x="2315591" y="0"/>
                  </a:moveTo>
                  <a:lnTo>
                    <a:pt x="217297" y="0"/>
                  </a:lnTo>
                  <a:lnTo>
                    <a:pt x="167471" y="5738"/>
                  </a:lnTo>
                  <a:lnTo>
                    <a:pt x="121733" y="22085"/>
                  </a:lnTo>
                  <a:lnTo>
                    <a:pt x="81386" y="47736"/>
                  </a:lnTo>
                  <a:lnTo>
                    <a:pt x="47736" y="81386"/>
                  </a:lnTo>
                  <a:lnTo>
                    <a:pt x="22085" y="121733"/>
                  </a:lnTo>
                  <a:lnTo>
                    <a:pt x="5738" y="167471"/>
                  </a:lnTo>
                  <a:lnTo>
                    <a:pt x="0" y="217297"/>
                  </a:lnTo>
                  <a:lnTo>
                    <a:pt x="0" y="3440353"/>
                  </a:lnTo>
                  <a:lnTo>
                    <a:pt x="5738" y="3490164"/>
                  </a:lnTo>
                  <a:lnTo>
                    <a:pt x="22085" y="3535891"/>
                  </a:lnTo>
                  <a:lnTo>
                    <a:pt x="47736" y="3576228"/>
                  </a:lnTo>
                  <a:lnTo>
                    <a:pt x="81386" y="3609871"/>
                  </a:lnTo>
                  <a:lnTo>
                    <a:pt x="121733" y="3635517"/>
                  </a:lnTo>
                  <a:lnTo>
                    <a:pt x="167471" y="3651862"/>
                  </a:lnTo>
                  <a:lnTo>
                    <a:pt x="217297" y="3657600"/>
                  </a:lnTo>
                  <a:lnTo>
                    <a:pt x="2315591" y="3657600"/>
                  </a:lnTo>
                  <a:lnTo>
                    <a:pt x="2365416" y="3651862"/>
                  </a:lnTo>
                  <a:lnTo>
                    <a:pt x="2411154" y="3635517"/>
                  </a:lnTo>
                  <a:lnTo>
                    <a:pt x="2451501" y="3609871"/>
                  </a:lnTo>
                  <a:lnTo>
                    <a:pt x="2485151" y="3576228"/>
                  </a:lnTo>
                  <a:lnTo>
                    <a:pt x="2510802" y="3535891"/>
                  </a:lnTo>
                  <a:lnTo>
                    <a:pt x="2527149" y="3490164"/>
                  </a:lnTo>
                  <a:lnTo>
                    <a:pt x="2532888" y="3440353"/>
                  </a:lnTo>
                  <a:lnTo>
                    <a:pt x="2532888" y="217297"/>
                  </a:lnTo>
                  <a:lnTo>
                    <a:pt x="2527149" y="167471"/>
                  </a:lnTo>
                  <a:lnTo>
                    <a:pt x="2510802" y="121733"/>
                  </a:lnTo>
                  <a:lnTo>
                    <a:pt x="2485151" y="81386"/>
                  </a:lnTo>
                  <a:lnTo>
                    <a:pt x="2451501" y="47736"/>
                  </a:lnTo>
                  <a:lnTo>
                    <a:pt x="2411154" y="22085"/>
                  </a:lnTo>
                  <a:lnTo>
                    <a:pt x="2365416" y="5738"/>
                  </a:lnTo>
                  <a:lnTo>
                    <a:pt x="23155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143249" y="1317498"/>
              <a:ext cx="2533015" cy="3657600"/>
            </a:xfrm>
            <a:custGeom>
              <a:avLst/>
              <a:gdLst/>
              <a:ahLst/>
              <a:cxnLst/>
              <a:rect l="l" t="t" r="r" b="b"/>
              <a:pathLst>
                <a:path w="2533015" h="3657600">
                  <a:moveTo>
                    <a:pt x="0" y="217297"/>
                  </a:moveTo>
                  <a:lnTo>
                    <a:pt x="5738" y="167471"/>
                  </a:lnTo>
                  <a:lnTo>
                    <a:pt x="22085" y="121733"/>
                  </a:lnTo>
                  <a:lnTo>
                    <a:pt x="47736" y="81386"/>
                  </a:lnTo>
                  <a:lnTo>
                    <a:pt x="81386" y="47736"/>
                  </a:lnTo>
                  <a:lnTo>
                    <a:pt x="121733" y="22085"/>
                  </a:lnTo>
                  <a:lnTo>
                    <a:pt x="167471" y="5738"/>
                  </a:lnTo>
                  <a:lnTo>
                    <a:pt x="217297" y="0"/>
                  </a:lnTo>
                  <a:lnTo>
                    <a:pt x="2315591" y="0"/>
                  </a:lnTo>
                  <a:lnTo>
                    <a:pt x="2365416" y="5738"/>
                  </a:lnTo>
                  <a:lnTo>
                    <a:pt x="2411154" y="22085"/>
                  </a:lnTo>
                  <a:lnTo>
                    <a:pt x="2451501" y="47736"/>
                  </a:lnTo>
                  <a:lnTo>
                    <a:pt x="2485151" y="81386"/>
                  </a:lnTo>
                  <a:lnTo>
                    <a:pt x="2510802" y="121733"/>
                  </a:lnTo>
                  <a:lnTo>
                    <a:pt x="2527149" y="167471"/>
                  </a:lnTo>
                  <a:lnTo>
                    <a:pt x="2532888" y="217297"/>
                  </a:lnTo>
                  <a:lnTo>
                    <a:pt x="2532888" y="3440353"/>
                  </a:lnTo>
                  <a:lnTo>
                    <a:pt x="2527149" y="3490164"/>
                  </a:lnTo>
                  <a:lnTo>
                    <a:pt x="2510802" y="3535891"/>
                  </a:lnTo>
                  <a:lnTo>
                    <a:pt x="2485151" y="3576228"/>
                  </a:lnTo>
                  <a:lnTo>
                    <a:pt x="2451501" y="3609871"/>
                  </a:lnTo>
                  <a:lnTo>
                    <a:pt x="2411154" y="3635517"/>
                  </a:lnTo>
                  <a:lnTo>
                    <a:pt x="2365416" y="3651862"/>
                  </a:lnTo>
                  <a:lnTo>
                    <a:pt x="2315591" y="3657600"/>
                  </a:lnTo>
                  <a:lnTo>
                    <a:pt x="217297" y="3657600"/>
                  </a:lnTo>
                  <a:lnTo>
                    <a:pt x="167471" y="3651862"/>
                  </a:lnTo>
                  <a:lnTo>
                    <a:pt x="121733" y="3635517"/>
                  </a:lnTo>
                  <a:lnTo>
                    <a:pt x="81386" y="3609871"/>
                  </a:lnTo>
                  <a:lnTo>
                    <a:pt x="47736" y="3576228"/>
                  </a:lnTo>
                  <a:lnTo>
                    <a:pt x="22085" y="3535891"/>
                  </a:lnTo>
                  <a:lnTo>
                    <a:pt x="5738" y="3490164"/>
                  </a:lnTo>
                  <a:lnTo>
                    <a:pt x="0" y="3440353"/>
                  </a:lnTo>
                  <a:lnTo>
                    <a:pt x="0" y="217297"/>
                  </a:lnTo>
                  <a:close/>
                </a:path>
              </a:pathLst>
            </a:custGeom>
            <a:ln w="25908">
              <a:solidFill>
                <a:srgbClr val="1CACE3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735064" y="2815335"/>
            <a:ext cx="4516120" cy="704038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168400">
              <a:spcBef>
                <a:spcPts val="200"/>
              </a:spcBef>
            </a:pPr>
            <a:r>
              <a:rPr sz="3600" b="1" u="heavy" dirty="0">
                <a:uFill>
                  <a:solidFill>
                    <a:srgbClr val="000000"/>
                  </a:solidFill>
                </a:uFill>
                <a:latin typeface="Microsoft JhengHei"/>
                <a:cs typeface="Microsoft JhengHei"/>
              </a:rPr>
              <a:t>作者心得</a:t>
            </a:r>
            <a:endParaRPr sz="3600">
              <a:latin typeface="Microsoft JhengHei"/>
              <a:cs typeface="Microsoft JhengHei"/>
            </a:endParaRPr>
          </a:p>
          <a:p>
            <a:pPr marL="25400" marR="10160">
              <a:spcBef>
                <a:spcPts val="4310"/>
              </a:spcBef>
            </a:pPr>
            <a:r>
              <a:rPr sz="3200" spc="-10" dirty="0">
                <a:solidFill>
                  <a:srgbClr val="001F5F"/>
                </a:solidFill>
                <a:latin typeface="Microsoft JhengHei"/>
                <a:cs typeface="Microsoft JhengHei"/>
              </a:rPr>
              <a:t>我覺得很感謝能有這樣 </a:t>
            </a:r>
            <a:r>
              <a:rPr sz="3200" dirty="0">
                <a:solidFill>
                  <a:srgbClr val="001F5F"/>
                </a:solidFill>
                <a:latin typeface="Microsoft JhengHei"/>
                <a:cs typeface="Microsoft JhengHei"/>
              </a:rPr>
              <a:t> </a:t>
            </a:r>
            <a:r>
              <a:rPr sz="3200" spc="-10" dirty="0">
                <a:solidFill>
                  <a:srgbClr val="001F5F"/>
                </a:solidFill>
                <a:latin typeface="Microsoft JhengHei"/>
                <a:cs typeface="Microsoft JhengHei"/>
              </a:rPr>
              <a:t>的機會，透過課程讓我 </a:t>
            </a:r>
            <a:r>
              <a:rPr sz="3200" dirty="0">
                <a:solidFill>
                  <a:srgbClr val="001F5F"/>
                </a:solidFill>
                <a:latin typeface="Microsoft JhengHei"/>
                <a:cs typeface="Microsoft JhengHei"/>
              </a:rPr>
              <a:t> </a:t>
            </a:r>
            <a:r>
              <a:rPr sz="3200" spc="-10" dirty="0">
                <a:solidFill>
                  <a:srgbClr val="001F5F"/>
                </a:solidFill>
                <a:latin typeface="Microsoft JhengHei"/>
                <a:cs typeface="Microsoft JhengHei"/>
              </a:rPr>
              <a:t>去感受這片養育我的土 </a:t>
            </a:r>
            <a:r>
              <a:rPr sz="3200" dirty="0">
                <a:solidFill>
                  <a:srgbClr val="001F5F"/>
                </a:solidFill>
                <a:latin typeface="Microsoft JhengHei"/>
                <a:cs typeface="Microsoft JhengHei"/>
              </a:rPr>
              <a:t> </a:t>
            </a:r>
            <a:r>
              <a:rPr sz="3200" spc="-20" dirty="0">
                <a:solidFill>
                  <a:srgbClr val="001F5F"/>
                </a:solidFill>
                <a:latin typeface="Microsoft JhengHei"/>
                <a:cs typeface="Microsoft JhengHei"/>
              </a:rPr>
              <a:t>地。從景物至人，透過 </a:t>
            </a:r>
            <a:r>
              <a:rPr sz="3200" spc="-10" dirty="0">
                <a:solidFill>
                  <a:srgbClr val="001F5F"/>
                </a:solidFill>
                <a:latin typeface="Microsoft JhengHei"/>
                <a:cs typeface="Microsoft JhengHei"/>
              </a:rPr>
              <a:t> 個人觀察及一筆一劃紀 </a:t>
            </a:r>
            <a:r>
              <a:rPr sz="3200" dirty="0">
                <a:solidFill>
                  <a:srgbClr val="001F5F"/>
                </a:solidFill>
                <a:latin typeface="Microsoft JhengHei"/>
                <a:cs typeface="Microsoft JhengHei"/>
              </a:rPr>
              <a:t> </a:t>
            </a:r>
            <a:r>
              <a:rPr sz="3200" spc="-10" dirty="0">
                <a:solidFill>
                  <a:srgbClr val="001F5F"/>
                </a:solidFill>
                <a:latin typeface="Microsoft JhengHei"/>
                <a:cs typeface="Microsoft JhengHei"/>
              </a:rPr>
              <a:t>錄的過程，逐漸融入對 </a:t>
            </a:r>
            <a:r>
              <a:rPr sz="3200" dirty="0">
                <a:solidFill>
                  <a:srgbClr val="001F5F"/>
                </a:solidFill>
                <a:latin typeface="Microsoft JhengHei"/>
                <a:cs typeface="Microsoft JhengHei"/>
              </a:rPr>
              <a:t> </a:t>
            </a:r>
            <a:r>
              <a:rPr sz="3200" spc="-10" dirty="0">
                <a:solidFill>
                  <a:srgbClr val="001F5F"/>
                </a:solidFill>
                <a:latin typeface="Microsoft JhengHei"/>
                <a:cs typeface="Microsoft JhengHei"/>
              </a:rPr>
              <a:t>這片土</a:t>
            </a:r>
            <a:r>
              <a:rPr sz="3200" spc="10" dirty="0">
                <a:solidFill>
                  <a:srgbClr val="001F5F"/>
                </a:solidFill>
                <a:latin typeface="Microsoft JhengHei"/>
                <a:cs typeface="Microsoft JhengHei"/>
              </a:rPr>
              <a:t>地</a:t>
            </a:r>
            <a:r>
              <a:rPr sz="3200" spc="-10" dirty="0">
                <a:solidFill>
                  <a:srgbClr val="001F5F"/>
                </a:solidFill>
                <a:latin typeface="Microsoft JhengHei"/>
                <a:cs typeface="Microsoft JhengHei"/>
              </a:rPr>
              <a:t>的情</a:t>
            </a:r>
            <a:r>
              <a:rPr sz="3200" spc="10" dirty="0">
                <a:solidFill>
                  <a:srgbClr val="001F5F"/>
                </a:solidFill>
                <a:latin typeface="Microsoft JhengHei"/>
                <a:cs typeface="Microsoft JhengHei"/>
              </a:rPr>
              <a:t>感</a:t>
            </a:r>
            <a:r>
              <a:rPr sz="3200" spc="-10" dirty="0">
                <a:solidFill>
                  <a:srgbClr val="001F5F"/>
                </a:solidFill>
                <a:latin typeface="Microsoft JhengHei"/>
                <a:cs typeface="Microsoft JhengHei"/>
              </a:rPr>
              <a:t>與看法， </a:t>
            </a:r>
            <a:r>
              <a:rPr sz="3200" spc="-20" dirty="0">
                <a:solidFill>
                  <a:srgbClr val="001F5F"/>
                </a:solidFill>
                <a:latin typeface="Microsoft JhengHei"/>
                <a:cs typeface="Microsoft JhengHei"/>
              </a:rPr>
              <a:t>把無形的家鄉愛編織為 </a:t>
            </a:r>
            <a:r>
              <a:rPr sz="3200" spc="-10" dirty="0">
                <a:solidFill>
                  <a:srgbClr val="001F5F"/>
                </a:solidFill>
                <a:latin typeface="Microsoft JhengHei"/>
                <a:cs typeface="Microsoft JhengHei"/>
              </a:rPr>
              <a:t> 詩及故事，讓我產生更 </a:t>
            </a:r>
            <a:r>
              <a:rPr sz="3200" dirty="0">
                <a:solidFill>
                  <a:srgbClr val="001F5F"/>
                </a:solidFill>
                <a:latin typeface="Microsoft JhengHei"/>
                <a:cs typeface="Microsoft JhengHei"/>
              </a:rPr>
              <a:t> </a:t>
            </a:r>
            <a:r>
              <a:rPr sz="3200" spc="-10" dirty="0">
                <a:solidFill>
                  <a:srgbClr val="001F5F"/>
                </a:solidFill>
                <a:latin typeface="Microsoft JhengHei"/>
                <a:cs typeface="Microsoft JhengHei"/>
              </a:rPr>
              <a:t>深厚的歸屬感。未來無 </a:t>
            </a:r>
            <a:r>
              <a:rPr sz="3200" dirty="0">
                <a:solidFill>
                  <a:srgbClr val="001F5F"/>
                </a:solidFill>
                <a:latin typeface="Microsoft JhengHei"/>
                <a:cs typeface="Microsoft JhengHei"/>
              </a:rPr>
              <a:t> </a:t>
            </a:r>
            <a:r>
              <a:rPr sz="3200" spc="-10" dirty="0">
                <a:solidFill>
                  <a:srgbClr val="001F5F"/>
                </a:solidFill>
                <a:latin typeface="Microsoft JhengHei"/>
                <a:cs typeface="Microsoft JhengHei"/>
              </a:rPr>
              <a:t>論我身在何處，家鄉永 </a:t>
            </a:r>
            <a:r>
              <a:rPr sz="3200" dirty="0">
                <a:solidFill>
                  <a:srgbClr val="001F5F"/>
                </a:solidFill>
                <a:latin typeface="Microsoft JhengHei"/>
                <a:cs typeface="Microsoft JhengHei"/>
              </a:rPr>
              <a:t> </a:t>
            </a:r>
            <a:r>
              <a:rPr sz="3200" spc="-20" dirty="0">
                <a:solidFill>
                  <a:srgbClr val="001F5F"/>
                </a:solidFill>
                <a:latin typeface="Microsoft JhengHei"/>
                <a:cs typeface="Microsoft JhengHei"/>
              </a:rPr>
              <a:t>遠會是我的思念。</a:t>
            </a:r>
            <a:endParaRPr sz="32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2765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DFE2E4"/>
          </a:solidFill>
        </p:spPr>
        <p:txBody>
          <a:bodyPr wrap="square" lIns="0" tIns="0" rIns="0" bIns="0" rtlCol="0"/>
          <a:lstStyle/>
          <a:p>
            <a:endParaRPr sz="3600" dirty="0"/>
          </a:p>
        </p:txBody>
      </p:sp>
      <p:grpSp>
        <p:nvGrpSpPr>
          <p:cNvPr id="3" name="object 3"/>
          <p:cNvGrpSpPr/>
          <p:nvPr/>
        </p:nvGrpSpPr>
        <p:grpSpPr>
          <a:xfrm>
            <a:off x="561221" y="1390552"/>
            <a:ext cx="12538200" cy="8617726"/>
            <a:chOff x="187452" y="837752"/>
            <a:chExt cx="6269100" cy="4308863"/>
          </a:xfrm>
        </p:grpSpPr>
        <p:sp>
          <p:nvSpPr>
            <p:cNvPr id="5" name="object 5"/>
            <p:cNvSpPr/>
            <p:nvPr/>
          </p:nvSpPr>
          <p:spPr>
            <a:xfrm>
              <a:off x="188214" y="840486"/>
              <a:ext cx="5937885" cy="4303395"/>
            </a:xfrm>
            <a:custGeom>
              <a:avLst/>
              <a:gdLst/>
              <a:ahLst/>
              <a:cxnLst/>
              <a:rect l="l" t="t" r="r" b="b"/>
              <a:pathLst>
                <a:path w="5937885" h="4303395">
                  <a:moveTo>
                    <a:pt x="5937504" y="4303012"/>
                  </a:moveTo>
                  <a:lnTo>
                    <a:pt x="5937504" y="0"/>
                  </a:lnTo>
                  <a:lnTo>
                    <a:pt x="0" y="0"/>
                  </a:lnTo>
                  <a:lnTo>
                    <a:pt x="0" y="4303012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6" name="object 6"/>
            <p:cNvSpPr/>
            <p:nvPr/>
          </p:nvSpPr>
          <p:spPr>
            <a:xfrm>
              <a:off x="6034277" y="1995678"/>
              <a:ext cx="422275" cy="2860675"/>
            </a:xfrm>
            <a:custGeom>
              <a:avLst/>
              <a:gdLst/>
              <a:ahLst/>
              <a:cxnLst/>
              <a:rect l="l" t="t" r="r" b="b"/>
              <a:pathLst>
                <a:path w="422275" h="2860675">
                  <a:moveTo>
                    <a:pt x="0" y="0"/>
                  </a:moveTo>
                  <a:lnTo>
                    <a:pt x="56116" y="5755"/>
                  </a:lnTo>
                  <a:lnTo>
                    <a:pt x="106538" y="21999"/>
                  </a:lnTo>
                  <a:lnTo>
                    <a:pt x="149256" y="47196"/>
                  </a:lnTo>
                  <a:lnTo>
                    <a:pt x="182259" y="79812"/>
                  </a:lnTo>
                  <a:lnTo>
                    <a:pt x="203535" y="118312"/>
                  </a:lnTo>
                  <a:lnTo>
                    <a:pt x="211074" y="161163"/>
                  </a:lnTo>
                  <a:lnTo>
                    <a:pt x="211074" y="1320419"/>
                  </a:lnTo>
                  <a:lnTo>
                    <a:pt x="218612" y="1363269"/>
                  </a:lnTo>
                  <a:lnTo>
                    <a:pt x="239888" y="1401769"/>
                  </a:lnTo>
                  <a:lnTo>
                    <a:pt x="272891" y="1434385"/>
                  </a:lnTo>
                  <a:lnTo>
                    <a:pt x="315609" y="1459582"/>
                  </a:lnTo>
                  <a:lnTo>
                    <a:pt x="366031" y="1475826"/>
                  </a:lnTo>
                  <a:lnTo>
                    <a:pt x="422148" y="1481582"/>
                  </a:lnTo>
                  <a:lnTo>
                    <a:pt x="366031" y="1487337"/>
                  </a:lnTo>
                  <a:lnTo>
                    <a:pt x="315609" y="1503581"/>
                  </a:lnTo>
                  <a:lnTo>
                    <a:pt x="272891" y="1528778"/>
                  </a:lnTo>
                  <a:lnTo>
                    <a:pt x="239888" y="1561394"/>
                  </a:lnTo>
                  <a:lnTo>
                    <a:pt x="218612" y="1599894"/>
                  </a:lnTo>
                  <a:lnTo>
                    <a:pt x="211074" y="1642745"/>
                  </a:lnTo>
                  <a:lnTo>
                    <a:pt x="211074" y="2699372"/>
                  </a:lnTo>
                  <a:lnTo>
                    <a:pt x="203535" y="2742218"/>
                  </a:lnTo>
                  <a:lnTo>
                    <a:pt x="182259" y="2780720"/>
                  </a:lnTo>
                  <a:lnTo>
                    <a:pt x="149256" y="2813340"/>
                  </a:lnTo>
                  <a:lnTo>
                    <a:pt x="106538" y="2838542"/>
                  </a:lnTo>
                  <a:lnTo>
                    <a:pt x="56116" y="2854790"/>
                  </a:lnTo>
                  <a:lnTo>
                    <a:pt x="0" y="2860548"/>
                  </a:lnTo>
                </a:path>
              </a:pathLst>
            </a:custGeom>
            <a:ln w="2895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452" y="839596"/>
              <a:ext cx="3584574" cy="43070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 rotWithShape="1">
            <a:blip r:embed="rId3" cstate="print"/>
            <a:srcRect l="9415" t="22334" r="50725"/>
            <a:stretch/>
          </p:blipFill>
          <p:spPr>
            <a:xfrm>
              <a:off x="3771168" y="837752"/>
              <a:ext cx="2355790" cy="419765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79959" y="175752"/>
            <a:ext cx="11258550" cy="1159292"/>
          </a:xfrm>
          <a:prstGeom prst="rect">
            <a:avLst/>
          </a:prstGeom>
        </p:spPr>
        <p:txBody>
          <a:bodyPr spcFirstLastPara="1" vert="horz" wrap="square" lIns="0" tIns="25400" rIns="0" bIns="0" rtlCol="0" anchor="ctr" anchorCtr="0">
            <a:spAutoFit/>
          </a:bodyPr>
          <a:lstStyle/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sz="7200" b="1" dirty="0" err="1">
                <a:solidFill>
                  <a:srgbClr val="0D56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範例</a:t>
            </a:r>
            <a:r>
              <a:rPr lang="zh-TW" altLang="en-US" sz="7200" b="1" dirty="0">
                <a:solidFill>
                  <a:srgbClr val="0D56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sz="7200" b="1" spc="-200" dirty="0">
                <a:solidFill>
                  <a:srgbClr val="0D56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sz="7200" b="1" dirty="0">
                <a:solidFill>
                  <a:srgbClr val="3339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呈現個人特色的方式</a:t>
            </a:r>
            <a:endParaRPr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3395961" y="3480791"/>
            <a:ext cx="4636770" cy="5627370"/>
            <a:chOff x="6697980" y="1740395"/>
            <a:chExt cx="2318385" cy="281368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97980" y="1748028"/>
              <a:ext cx="2318004" cy="28056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07124" y="1740395"/>
              <a:ext cx="2296668" cy="222046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723888" y="1773936"/>
              <a:ext cx="2216150" cy="2703830"/>
            </a:xfrm>
            <a:custGeom>
              <a:avLst/>
              <a:gdLst/>
              <a:ahLst/>
              <a:cxnLst/>
              <a:rect l="l" t="t" r="r" b="b"/>
              <a:pathLst>
                <a:path w="2216150" h="2703829">
                  <a:moveTo>
                    <a:pt x="2215895" y="0"/>
                  </a:moveTo>
                  <a:lnTo>
                    <a:pt x="0" y="0"/>
                  </a:lnTo>
                  <a:lnTo>
                    <a:pt x="0" y="2703576"/>
                  </a:lnTo>
                  <a:lnTo>
                    <a:pt x="1846579" y="2703576"/>
                  </a:lnTo>
                  <a:lnTo>
                    <a:pt x="2215895" y="2334247"/>
                  </a:lnTo>
                  <a:lnTo>
                    <a:pt x="2215895" y="0"/>
                  </a:lnTo>
                  <a:close/>
                </a:path>
              </a:pathLst>
            </a:custGeom>
            <a:solidFill>
              <a:srgbClr val="D2EEF9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70468" y="4108183"/>
              <a:ext cx="369570" cy="369570"/>
            </a:xfrm>
            <a:custGeom>
              <a:avLst/>
              <a:gdLst/>
              <a:ahLst/>
              <a:cxnLst/>
              <a:rect l="l" t="t" r="r" b="b"/>
              <a:pathLst>
                <a:path w="369570" h="369570">
                  <a:moveTo>
                    <a:pt x="369315" y="0"/>
                  </a:moveTo>
                  <a:lnTo>
                    <a:pt x="73913" y="73863"/>
                  </a:lnTo>
                  <a:lnTo>
                    <a:pt x="0" y="369328"/>
                  </a:lnTo>
                  <a:lnTo>
                    <a:pt x="369315" y="0"/>
                  </a:lnTo>
                  <a:close/>
                </a:path>
              </a:pathLst>
            </a:custGeom>
            <a:solidFill>
              <a:srgbClr val="A9C0C8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3784580" y="3262214"/>
            <a:ext cx="3733800" cy="4271682"/>
          </a:xfrm>
          <a:prstGeom prst="rect">
            <a:avLst/>
          </a:prstGeom>
        </p:spPr>
        <p:txBody>
          <a:bodyPr vert="horz" wrap="square" lIns="0" tIns="438150" rIns="0" bIns="0" rtlCol="0">
            <a:spAutoFit/>
          </a:bodyPr>
          <a:lstStyle/>
          <a:p>
            <a:pPr marL="49530">
              <a:spcBef>
                <a:spcPts val="3450"/>
              </a:spcBef>
            </a:pPr>
            <a:r>
              <a:rPr sz="4800" dirty="0">
                <a:solidFill>
                  <a:srgbClr val="0000FF"/>
                </a:solidFill>
                <a:latin typeface="Microsoft JhengHei"/>
                <a:cs typeface="Microsoft JhengHei"/>
              </a:rPr>
              <a:t>呈現個人特色</a:t>
            </a:r>
            <a:endParaRPr sz="4800" dirty="0">
              <a:latin typeface="Microsoft JhengHei"/>
              <a:cs typeface="Microsoft JhengHei"/>
            </a:endParaRPr>
          </a:p>
          <a:p>
            <a:pPr marL="25400" marR="34290" algn="just">
              <a:spcBef>
                <a:spcPts val="2450"/>
              </a:spcBef>
            </a:pPr>
            <a:r>
              <a:rPr sz="3600" spc="-10" dirty="0">
                <a:solidFill>
                  <a:srgbClr val="254456"/>
                </a:solidFill>
                <a:latin typeface="Microsoft JhengHei"/>
                <a:cs typeface="Microsoft JhengHei"/>
              </a:rPr>
              <a:t>以</a:t>
            </a:r>
            <a:r>
              <a:rPr sz="3600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圖表呈現</a:t>
            </a:r>
            <a:r>
              <a:rPr sz="3600" spc="-10" dirty="0">
                <a:solidFill>
                  <a:srgbClr val="254456"/>
                </a:solidFill>
                <a:latin typeface="Microsoft JhengHei"/>
                <a:cs typeface="Microsoft JhengHei"/>
              </a:rPr>
              <a:t>資料或 </a:t>
            </a:r>
            <a:r>
              <a:rPr sz="3600" dirty="0">
                <a:solidFill>
                  <a:srgbClr val="254456"/>
                </a:solidFill>
                <a:latin typeface="Microsoft JhengHei"/>
                <a:cs typeface="Microsoft JhengHei"/>
              </a:rPr>
              <a:t>輔助說明，使課程 學習成果容易審查 </a:t>
            </a:r>
            <a:r>
              <a:rPr sz="3600" spc="-10" dirty="0">
                <a:solidFill>
                  <a:srgbClr val="254456"/>
                </a:solidFill>
                <a:latin typeface="Microsoft JhengHei"/>
                <a:cs typeface="Microsoft JhengHei"/>
              </a:rPr>
              <a:t>並呈現個人特色及 </a:t>
            </a:r>
            <a:r>
              <a:rPr sz="3600" dirty="0">
                <a:solidFill>
                  <a:srgbClr val="254456"/>
                </a:solidFill>
                <a:latin typeface="Microsoft JhengHei"/>
                <a:cs typeface="Microsoft JhengHei"/>
              </a:rPr>
              <a:t>能力。</a:t>
            </a:r>
            <a:endParaRPr sz="3600" dirty="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DA86F-26D3-4F91-EAF9-87FF045A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09A9517-844D-2646-9C30-198CFE3AAD98}"/>
              </a:ext>
            </a:extLst>
          </p:cNvPr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335B74"/>
          </a:solidFill>
        </p:spPr>
        <p:txBody>
          <a:bodyPr wrap="square" lIns="0" tIns="0" rIns="0" bIns="0" rtlCol="0"/>
          <a:lstStyle/>
          <a:p>
            <a:endParaRPr sz="3600">
              <a:solidFill>
                <a:srgbClr val="FFCCFF"/>
              </a:solidFill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5ED15B33-6E48-517D-C958-FA77D5CECE4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715" y="4900928"/>
            <a:ext cx="3695166" cy="4527448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BDB7CBC0-86FE-47C2-3812-3430F51BCF6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0775" y="492510"/>
            <a:ext cx="2125522" cy="4148068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45C91527-DBE2-4F94-3214-536F76AEBC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90586" y="1562100"/>
            <a:ext cx="10465053" cy="1528624"/>
          </a:xfrm>
          <a:prstGeom prst="rect">
            <a:avLst/>
          </a:prstGeom>
        </p:spPr>
        <p:txBody>
          <a:bodyPr spcFirstLastPara="1" vert="horz" wrap="square" lIns="0" tIns="25400" rIns="0" bIns="0" rtlCol="0" anchor="ctr" anchorCtr="0">
            <a:spAutoFit/>
          </a:bodyPr>
          <a:lstStyle/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lang="zh-TW" altLang="en-US" sz="9600" spc="-10" dirty="0">
                <a:solidFill>
                  <a:srgbClr val="99FFCC"/>
                </a:solidFill>
                <a:uFill>
                  <a:solidFill>
                    <a:srgbClr val="FFFF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三．多元表現</a:t>
            </a:r>
            <a:endParaRPr sz="9600" dirty="0">
              <a:solidFill>
                <a:srgbClr val="99FF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F40EF934-6610-5109-D08E-8B4AA9B4498B}"/>
              </a:ext>
            </a:extLst>
          </p:cNvPr>
          <p:cNvSpPr txBox="1">
            <a:spLocks/>
          </p:cNvSpPr>
          <p:nvPr/>
        </p:nvSpPr>
        <p:spPr>
          <a:xfrm>
            <a:off x="4118721" y="3397045"/>
            <a:ext cx="14441423" cy="566821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25400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Rockwell"/>
              <a:buNone/>
              <a:defRPr sz="8000" b="1" i="0" u="none" strike="noStrike" cap="none">
                <a:solidFill>
                  <a:schemeClr val="bg1"/>
                </a:solidFill>
                <a:latin typeface="Microsoft JhengHei"/>
                <a:ea typeface="Rockwell"/>
                <a:cs typeface="Microsoft JhengHei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lang="en-US" altLang="zh-TW" sz="7200" kern="0" spc="-1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7200" u="sng" kern="0" spc="-10" dirty="0">
                <a:solidFill>
                  <a:srgbClr val="FFCC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配合科系簡章</a:t>
            </a:r>
            <a:r>
              <a:rPr lang="zh-TW" altLang="en-US" sz="7200" kern="0" spc="-1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採計的項目收集</a:t>
            </a:r>
            <a:endParaRPr lang="en-US" altLang="zh-TW" sz="7200" kern="0" spc="-1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lang="en-US" altLang="zh-TW" sz="7200" kern="0" spc="-1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7200" u="sng" kern="0" spc="-10" dirty="0">
                <a:solidFill>
                  <a:srgbClr val="FFCC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高一至高三的歷程</a:t>
            </a:r>
            <a:r>
              <a:rPr lang="zh-TW" altLang="en-US" sz="7200" kern="0" spc="-1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紀錄</a:t>
            </a:r>
            <a:endParaRPr lang="en-US" altLang="zh-TW" sz="7200" kern="0" spc="-1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lang="en-US" altLang="zh-TW" sz="7200" kern="0" spc="-1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7200" kern="0" spc="-1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</a:t>
            </a:r>
            <a:r>
              <a:rPr lang="zh-TW" altLang="en-US" sz="7200" u="sng" kern="0" spc="-10" dirty="0">
                <a:solidFill>
                  <a:srgbClr val="FFCC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自主學習</a:t>
            </a:r>
            <a:r>
              <a:rPr lang="zh-TW" altLang="en-US" sz="7200" kern="0" spc="-1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主題能儘量</a:t>
            </a:r>
            <a:endParaRPr lang="en-US" altLang="zh-TW" sz="7200" kern="0" spc="-1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lang="zh-TW" altLang="en-US" sz="7200" kern="0" spc="-1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與未來生涯選擇的</a:t>
            </a:r>
            <a:r>
              <a:rPr lang="zh-TW" altLang="en-US" sz="7200" u="sng" kern="0" spc="-10" dirty="0">
                <a:solidFill>
                  <a:srgbClr val="FFCC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校系結合</a:t>
            </a:r>
            <a:endParaRPr lang="en-US" altLang="zh-TW" sz="7200" u="sng" kern="0" spc="-10" dirty="0">
              <a:solidFill>
                <a:srgbClr val="FFCC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400">
              <a:lnSpc>
                <a:spcPct val="100000"/>
              </a:lnSpc>
              <a:spcBef>
                <a:spcPts val="200"/>
              </a:spcBef>
            </a:pPr>
            <a:endParaRPr lang="zh-TW" altLang="en-US" sz="7200" kern="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9958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91F7B7D-F25A-B2D0-E792-2A1FE6A347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7" t="24639" r="5415" b="3508"/>
          <a:stretch/>
        </p:blipFill>
        <p:spPr>
          <a:xfrm>
            <a:off x="381000" y="1135533"/>
            <a:ext cx="17602200" cy="857996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91C2F2B-CBC5-3209-FA31-B99D8195FE11}"/>
              </a:ext>
            </a:extLst>
          </p:cNvPr>
          <p:cNvSpPr txBox="1"/>
          <p:nvPr/>
        </p:nvSpPr>
        <p:spPr>
          <a:xfrm>
            <a:off x="609600" y="156001"/>
            <a:ext cx="1638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大學個人申請簡章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https://</a:t>
            </a:r>
            <a:r>
              <a:rPr lang="en-US" altLang="zh-TW"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www.cac.edu.tw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/</a:t>
            </a:r>
            <a:r>
              <a:rPr lang="en-US" altLang="zh-TW"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apply113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/system/</a:t>
            </a:r>
            <a:r>
              <a:rPr lang="en-US" altLang="zh-TW"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ColQry_vforStu113apply_GF84ad9zx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/html/</a:t>
            </a:r>
            <a:r>
              <a:rPr lang="en-US" altLang="zh-TW"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113_013502.htm?v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=1.0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1713376-51F6-1978-4809-5D0DE2B1CC0E}"/>
              </a:ext>
            </a:extLst>
          </p:cNvPr>
          <p:cNvSpPr/>
          <p:nvPr/>
        </p:nvSpPr>
        <p:spPr>
          <a:xfrm>
            <a:off x="4267200" y="4610100"/>
            <a:ext cx="13563600" cy="1981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9225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A72F4F1-31DB-14ED-9A16-BBFE05499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6" r="1775"/>
          <a:stretch/>
        </p:blipFill>
        <p:spPr>
          <a:xfrm>
            <a:off x="381000" y="2933700"/>
            <a:ext cx="13583830" cy="71628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97FCA6E-8686-31EB-5BB3-09239DA7A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80" y="0"/>
            <a:ext cx="17754601" cy="27813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5A3188A-9243-C08D-CCE5-496E063AD443}"/>
              </a:ext>
            </a:extLst>
          </p:cNvPr>
          <p:cNvSpPr txBox="1"/>
          <p:nvPr/>
        </p:nvSpPr>
        <p:spPr>
          <a:xfrm>
            <a:off x="13030200" y="5330313"/>
            <a:ext cx="4493538" cy="1569660"/>
          </a:xfrm>
          <a:prstGeom prst="rect">
            <a:avLst/>
          </a:prstGeom>
          <a:solidFill>
            <a:srgbClr val="003366"/>
          </a:solidFill>
          <a:ln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陽明交大</a:t>
            </a:r>
            <a:endParaRPr lang="en-US" altLang="zh-TW" sz="4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生物醫學科學組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C329BE37-F3B0-946B-643C-B37E0496F3D9}"/>
              </a:ext>
            </a:extLst>
          </p:cNvPr>
          <p:cNvSpPr/>
          <p:nvPr/>
        </p:nvSpPr>
        <p:spPr>
          <a:xfrm>
            <a:off x="2590800" y="3048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479779D8-2469-6665-9286-5A64F4239CE0}"/>
              </a:ext>
            </a:extLst>
          </p:cNvPr>
          <p:cNvSpPr/>
          <p:nvPr/>
        </p:nvSpPr>
        <p:spPr>
          <a:xfrm>
            <a:off x="2590800" y="40767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2FCD7FCE-921B-FBC0-1743-AE53D0AC35C9}"/>
              </a:ext>
            </a:extLst>
          </p:cNvPr>
          <p:cNvSpPr/>
          <p:nvPr/>
        </p:nvSpPr>
        <p:spPr>
          <a:xfrm>
            <a:off x="2566219" y="5334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ACEE83B7-7834-EDF2-73DA-960371D8C8EA}"/>
              </a:ext>
            </a:extLst>
          </p:cNvPr>
          <p:cNvSpPr/>
          <p:nvPr/>
        </p:nvSpPr>
        <p:spPr>
          <a:xfrm>
            <a:off x="2590800" y="7467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C65215FC-619D-78AA-DE6D-F15575FA20F1}"/>
              </a:ext>
            </a:extLst>
          </p:cNvPr>
          <p:cNvSpPr/>
          <p:nvPr/>
        </p:nvSpPr>
        <p:spPr>
          <a:xfrm>
            <a:off x="2561303" y="862965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6887E2B5-1860-3E4D-CA8D-FFB54A569431}"/>
              </a:ext>
            </a:extLst>
          </p:cNvPr>
          <p:cNvSpPr/>
          <p:nvPr/>
        </p:nvSpPr>
        <p:spPr>
          <a:xfrm>
            <a:off x="2561303" y="908685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F47190C4-AA7F-09C1-DAAC-43D8D7D1C424}"/>
              </a:ext>
            </a:extLst>
          </p:cNvPr>
          <p:cNvSpPr/>
          <p:nvPr/>
        </p:nvSpPr>
        <p:spPr>
          <a:xfrm>
            <a:off x="2561303" y="9591675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62EE6A1-2693-124D-CECD-1C5E8E674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7879326"/>
            <a:ext cx="6646531" cy="156966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5" name="橢圓 14">
            <a:extLst>
              <a:ext uri="{FF2B5EF4-FFF2-40B4-BE49-F238E27FC236}">
                <a16:creationId xmlns:a16="http://schemas.microsoft.com/office/drawing/2014/main" id="{454684EA-C98B-A6E5-E636-21F9DEDB5CD7}"/>
              </a:ext>
            </a:extLst>
          </p:cNvPr>
          <p:cNvSpPr/>
          <p:nvPr/>
        </p:nvSpPr>
        <p:spPr>
          <a:xfrm>
            <a:off x="10210800" y="80391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95BD5DB6-3C4C-91CC-74EA-3F8F3D97E8B1}"/>
              </a:ext>
            </a:extLst>
          </p:cNvPr>
          <p:cNvSpPr/>
          <p:nvPr/>
        </p:nvSpPr>
        <p:spPr>
          <a:xfrm>
            <a:off x="10210800" y="8611215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8FE2E661-0F91-6FDB-91B1-42F2EDE4F83F}"/>
              </a:ext>
            </a:extLst>
          </p:cNvPr>
          <p:cNvSpPr/>
          <p:nvPr/>
        </p:nvSpPr>
        <p:spPr>
          <a:xfrm>
            <a:off x="10196052" y="9118685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4400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1945" y="651199"/>
            <a:ext cx="9323070" cy="1299074"/>
          </a:xfrm>
          <a:prstGeom prst="rect">
            <a:avLst/>
          </a:prstGeom>
        </p:spPr>
        <p:txBody>
          <a:bodyPr spcFirstLastPara="1" vert="horz" wrap="square" lIns="0" tIns="26670" rIns="0" bIns="0" rtlCol="0" anchor="ctr" anchorCtr="0">
            <a:spAutoFit/>
          </a:bodyPr>
          <a:lstStyle/>
          <a:p>
            <a:pPr marL="25400">
              <a:lnSpc>
                <a:spcPct val="100000"/>
              </a:lnSpc>
              <a:spcBef>
                <a:spcPts val="210"/>
              </a:spcBef>
            </a:pPr>
            <a:r>
              <a:rPr sz="8100" b="1" spc="10" dirty="0">
                <a:solidFill>
                  <a:srgbClr val="308A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自主學習計畫與成果</a:t>
            </a:r>
            <a:endParaRPr sz="8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54818" y="1"/>
            <a:ext cx="8810052" cy="473780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91945" y="2760981"/>
            <a:ext cx="13440410" cy="5636543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60960" marR="2734310" algn="just">
              <a:lnSpc>
                <a:spcPct val="101000"/>
              </a:lnSpc>
              <a:spcBef>
                <a:spcPts val="180"/>
              </a:spcBef>
            </a:pPr>
            <a:r>
              <a:rPr sz="4900" b="1" spc="320" dirty="0">
                <a:latin typeface="Microsoft JhengHei"/>
                <a:cs typeface="Microsoft JhengHei"/>
              </a:rPr>
              <a:t>自</a:t>
            </a:r>
            <a:r>
              <a:rPr sz="4900" b="1" spc="340" dirty="0">
                <a:latin typeface="Microsoft JhengHei"/>
                <a:cs typeface="Microsoft JhengHei"/>
              </a:rPr>
              <a:t>主學習</a:t>
            </a:r>
            <a:r>
              <a:rPr sz="4900" b="1" spc="320" dirty="0">
                <a:latin typeface="Microsoft JhengHei"/>
                <a:cs typeface="Microsoft JhengHei"/>
              </a:rPr>
              <a:t>比</a:t>
            </a:r>
            <a:r>
              <a:rPr sz="4900" b="1" spc="340" dirty="0">
                <a:latin typeface="Microsoft JhengHei"/>
                <a:cs typeface="Microsoft JhengHei"/>
              </a:rPr>
              <a:t>較偏向</a:t>
            </a:r>
            <a:r>
              <a:rPr sz="4900" b="1" spc="320" dirty="0">
                <a:latin typeface="Microsoft JhengHei"/>
                <a:cs typeface="Microsoft JhengHei"/>
              </a:rPr>
              <a:t>學</a:t>
            </a:r>
            <a:r>
              <a:rPr sz="4900" b="1" spc="340" dirty="0">
                <a:latin typeface="Microsoft JhengHei"/>
                <a:cs typeface="Microsoft JhengHei"/>
              </a:rPr>
              <a:t>生針</a:t>
            </a:r>
            <a:r>
              <a:rPr sz="4900" b="1" spc="420" dirty="0">
                <a:latin typeface="Microsoft JhengHei"/>
                <a:cs typeface="Microsoft JhengHei"/>
              </a:rPr>
              <a:t>對</a:t>
            </a:r>
            <a:r>
              <a:rPr sz="4900" b="1" spc="320" dirty="0">
                <a:solidFill>
                  <a:srgbClr val="FF0000"/>
                </a:solidFill>
                <a:latin typeface="Microsoft JhengHei"/>
                <a:cs typeface="Microsoft JhengHei"/>
              </a:rPr>
              <a:t>有</a:t>
            </a:r>
            <a:r>
              <a:rPr sz="4900" b="1" spc="340" dirty="0">
                <a:solidFill>
                  <a:srgbClr val="FF0000"/>
                </a:solidFill>
                <a:latin typeface="Microsoft JhengHei"/>
                <a:cs typeface="Microsoft JhengHei"/>
              </a:rPr>
              <a:t>興趣</a:t>
            </a:r>
            <a:r>
              <a:rPr sz="4900" b="1" spc="20" dirty="0">
                <a:solidFill>
                  <a:srgbClr val="FF0000"/>
                </a:solidFill>
                <a:latin typeface="Microsoft JhengHei"/>
                <a:cs typeface="Microsoft JhengHei"/>
              </a:rPr>
              <a:t>、 </a:t>
            </a:r>
            <a:r>
              <a:rPr sz="4900" b="1" u="heavy" spc="3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還</a:t>
            </a:r>
            <a:r>
              <a:rPr sz="4900" b="1" u="heavy" spc="3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想有更</a:t>
            </a:r>
            <a:r>
              <a:rPr sz="4900" b="1" u="heavy" spc="3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多</a:t>
            </a:r>
            <a:r>
              <a:rPr sz="4900" b="1" u="heavy" spc="3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學習的</a:t>
            </a:r>
            <a:r>
              <a:rPr sz="4900" b="1" u="heavy" spc="3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主</a:t>
            </a:r>
            <a:r>
              <a:rPr sz="4900" b="1" u="heavy" spc="40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題</a:t>
            </a:r>
            <a:r>
              <a:rPr sz="4900" b="1" spc="350" dirty="0">
                <a:latin typeface="Microsoft JhengHei"/>
                <a:cs typeface="Microsoft JhengHei"/>
              </a:rPr>
              <a:t>，</a:t>
            </a:r>
            <a:r>
              <a:rPr sz="4900" b="1" spc="340" dirty="0">
                <a:latin typeface="Microsoft JhengHei"/>
                <a:cs typeface="Microsoft JhengHei"/>
              </a:rPr>
              <a:t>自</a:t>
            </a:r>
            <a:r>
              <a:rPr sz="4900" b="1" spc="320" dirty="0">
                <a:latin typeface="Microsoft JhengHei"/>
                <a:cs typeface="Microsoft JhengHei"/>
              </a:rPr>
              <a:t>我</a:t>
            </a:r>
            <a:r>
              <a:rPr sz="4900" b="1" spc="340" dirty="0">
                <a:latin typeface="Microsoft JhengHei"/>
                <a:cs typeface="Microsoft JhengHei"/>
              </a:rPr>
              <a:t>主</a:t>
            </a:r>
            <a:r>
              <a:rPr sz="4900" b="1" spc="320" dirty="0">
                <a:latin typeface="Microsoft JhengHei"/>
                <a:cs typeface="Microsoft JhengHei"/>
              </a:rPr>
              <a:t>動</a:t>
            </a:r>
            <a:r>
              <a:rPr sz="4900" b="1" spc="20" dirty="0">
                <a:latin typeface="Microsoft JhengHei"/>
                <a:cs typeface="Microsoft JhengHei"/>
              </a:rPr>
              <a:t>規 </a:t>
            </a:r>
            <a:r>
              <a:rPr sz="4900" b="1" spc="30" dirty="0">
                <a:latin typeface="Microsoft JhengHei"/>
                <a:cs typeface="Microsoft JhengHei"/>
              </a:rPr>
              <a:t>劃學</a:t>
            </a:r>
            <a:r>
              <a:rPr sz="4900" b="1" spc="40" dirty="0">
                <a:latin typeface="Microsoft JhengHei"/>
                <a:cs typeface="Microsoft JhengHei"/>
              </a:rPr>
              <a:t>習。</a:t>
            </a:r>
            <a:endParaRPr sz="4900">
              <a:latin typeface="Microsoft JhengHei"/>
              <a:cs typeface="Microsoft JhengHei"/>
            </a:endParaRPr>
          </a:p>
          <a:p>
            <a:pPr marL="25400" marR="10160" algn="just">
              <a:lnSpc>
                <a:spcPct val="101099"/>
              </a:lnSpc>
              <a:spcBef>
                <a:spcPts val="2160"/>
              </a:spcBef>
            </a:pPr>
            <a:r>
              <a:rPr sz="4900" b="1" spc="100" dirty="0">
                <a:latin typeface="Microsoft JhengHei"/>
                <a:cs typeface="Microsoft JhengHei"/>
              </a:rPr>
              <a:t>自主學習的主</a:t>
            </a:r>
            <a:r>
              <a:rPr sz="4900" b="1" spc="110" dirty="0">
                <a:latin typeface="Microsoft JhengHei"/>
                <a:cs typeface="Microsoft JhengHei"/>
              </a:rPr>
              <a:t>題</a:t>
            </a:r>
            <a:r>
              <a:rPr sz="4900" b="1" u="heavy" spc="1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不必然是一個探究題</a:t>
            </a:r>
            <a:r>
              <a:rPr sz="4900" b="1" u="heavy" spc="1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目</a:t>
            </a:r>
            <a:r>
              <a:rPr sz="4900" b="1" spc="100" dirty="0">
                <a:latin typeface="Microsoft JhengHei"/>
                <a:cs typeface="Microsoft JhengHei"/>
              </a:rPr>
              <a:t>，</a:t>
            </a:r>
            <a:r>
              <a:rPr sz="4900" b="1" spc="130" dirty="0">
                <a:latin typeface="Microsoft JhengHei"/>
                <a:cs typeface="Microsoft JhengHei"/>
              </a:rPr>
              <a:t>過程中 </a:t>
            </a:r>
            <a:r>
              <a:rPr sz="4900" b="1" spc="110" dirty="0">
                <a:latin typeface="Microsoft JhengHei"/>
                <a:cs typeface="Microsoft JhengHei"/>
              </a:rPr>
              <a:t>也不一定要有問題發想與界</a:t>
            </a:r>
            <a:r>
              <a:rPr sz="4900" b="1" spc="120" dirty="0">
                <a:latin typeface="Microsoft JhengHei"/>
                <a:cs typeface="Microsoft JhengHei"/>
              </a:rPr>
              <a:t>定</a:t>
            </a:r>
            <a:r>
              <a:rPr sz="4900" b="1" spc="110" dirty="0">
                <a:latin typeface="Microsoft JhengHei"/>
                <a:cs typeface="Microsoft JhengHei"/>
              </a:rPr>
              <a:t>、研究設計</a:t>
            </a:r>
            <a:r>
              <a:rPr sz="4900" b="1" spc="120" dirty="0">
                <a:latin typeface="Microsoft JhengHei"/>
                <a:cs typeface="Microsoft JhengHei"/>
              </a:rPr>
              <a:t>、研究 </a:t>
            </a:r>
            <a:r>
              <a:rPr sz="4900" b="1" spc="110" dirty="0">
                <a:latin typeface="Microsoft JhengHei"/>
                <a:cs typeface="Microsoft JhengHei"/>
              </a:rPr>
              <a:t>方法，以及研究與討論的過</a:t>
            </a:r>
            <a:r>
              <a:rPr sz="4900" b="1" spc="120" dirty="0">
                <a:latin typeface="Microsoft JhengHei"/>
                <a:cs typeface="Microsoft JhengHei"/>
              </a:rPr>
              <a:t>程</a:t>
            </a:r>
            <a:r>
              <a:rPr sz="4900" b="1" spc="110" dirty="0">
                <a:latin typeface="Microsoft JhengHei"/>
                <a:cs typeface="Microsoft JhengHei"/>
              </a:rPr>
              <a:t>，</a:t>
            </a:r>
            <a:r>
              <a:rPr sz="4900" b="1" spc="100" dirty="0">
                <a:latin typeface="Microsoft JhengHei"/>
                <a:cs typeface="Microsoft JhengHei"/>
              </a:rPr>
              <a:t>結果也不</a:t>
            </a:r>
            <a:r>
              <a:rPr sz="4900" b="1" spc="120" dirty="0">
                <a:latin typeface="Microsoft JhengHei"/>
                <a:cs typeface="Microsoft JhengHei"/>
              </a:rPr>
              <a:t>必然</a:t>
            </a:r>
            <a:r>
              <a:rPr sz="4900" b="1" spc="40" dirty="0">
                <a:latin typeface="Microsoft JhengHei"/>
                <a:cs typeface="Microsoft JhengHei"/>
              </a:rPr>
              <a:t>要 是小論</a:t>
            </a:r>
            <a:r>
              <a:rPr sz="4900" b="1" spc="30" dirty="0">
                <a:latin typeface="Microsoft JhengHei"/>
                <a:cs typeface="Microsoft JhengHei"/>
              </a:rPr>
              <a:t>文</a:t>
            </a:r>
            <a:r>
              <a:rPr sz="4900" b="1" spc="40" dirty="0">
                <a:latin typeface="Microsoft JhengHei"/>
                <a:cs typeface="Microsoft JhengHei"/>
              </a:rPr>
              <a:t>。</a:t>
            </a:r>
            <a:endParaRPr sz="4900">
              <a:latin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940803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5084" y="605987"/>
            <a:ext cx="12407900" cy="1299074"/>
          </a:xfrm>
          <a:prstGeom prst="rect">
            <a:avLst/>
          </a:prstGeom>
        </p:spPr>
        <p:txBody>
          <a:bodyPr spcFirstLastPara="1" vert="horz" wrap="square" lIns="0" tIns="26670" rIns="0" bIns="0" rtlCol="0" anchor="ctr" anchorCtr="0">
            <a:spAutoFit/>
          </a:bodyPr>
          <a:lstStyle/>
          <a:p>
            <a:pPr marL="25400">
              <a:lnSpc>
                <a:spcPct val="100000"/>
              </a:lnSpc>
              <a:spcBef>
                <a:spcPts val="210"/>
              </a:spcBef>
            </a:pPr>
            <a:r>
              <a:rPr sz="8100" b="1" spc="10" dirty="0">
                <a:solidFill>
                  <a:srgbClr val="308A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自主學習可能有哪些</a:t>
            </a:r>
            <a:r>
              <a:rPr sz="8100" b="1" spc="-40" dirty="0">
                <a:solidFill>
                  <a:srgbClr val="308A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樣</a:t>
            </a:r>
            <a:r>
              <a:rPr sz="8100" b="1" spc="10" dirty="0">
                <a:solidFill>
                  <a:srgbClr val="308A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態？</a:t>
            </a:r>
            <a:endParaRPr sz="8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15084" y="2547748"/>
            <a:ext cx="15643860" cy="6710811"/>
          </a:xfrm>
          <a:prstGeom prst="rect">
            <a:avLst/>
          </a:prstGeom>
        </p:spPr>
        <p:txBody>
          <a:bodyPr vert="horz" wrap="square" lIns="0" tIns="191770" rIns="0" bIns="0" rtlCol="0">
            <a:spAutoFit/>
          </a:bodyPr>
          <a:lstStyle/>
          <a:p>
            <a:pPr marL="689610" indent="-665480">
              <a:spcBef>
                <a:spcPts val="1510"/>
              </a:spcBef>
              <a:buSzPct val="113888"/>
              <a:buFont typeface="Wingdings"/>
              <a:buChar char=""/>
              <a:tabLst>
                <a:tab pos="689610" algn="l"/>
                <a:tab pos="690880" algn="l"/>
              </a:tabLst>
            </a:pPr>
            <a:r>
              <a:rPr sz="3600" b="1" dirty="0">
                <a:latin typeface="Microsoft JhengHei"/>
                <a:cs typeface="Microsoft JhengHei"/>
              </a:rPr>
              <a:t>部定或校訂課程延伸</a:t>
            </a:r>
            <a:endParaRPr sz="3600">
              <a:latin typeface="Microsoft JhengHei"/>
              <a:cs typeface="Microsoft JhengHei"/>
            </a:endParaRPr>
          </a:p>
          <a:p>
            <a:pPr marL="689610" indent="-665480">
              <a:spcBef>
                <a:spcPts val="2060"/>
              </a:spcBef>
              <a:buSzPct val="113888"/>
              <a:buFont typeface="Wingdings"/>
              <a:buChar char=""/>
              <a:tabLst>
                <a:tab pos="689610" algn="l"/>
                <a:tab pos="690880" algn="l"/>
              </a:tabLst>
            </a:pPr>
            <a:r>
              <a:rPr sz="3600" b="1" dirty="0">
                <a:latin typeface="Microsoft JhengHei"/>
                <a:cs typeface="Microsoft JhengHei"/>
              </a:rPr>
              <a:t>學術型的專題研究</a:t>
            </a:r>
            <a:endParaRPr sz="3600">
              <a:latin typeface="Microsoft JhengHei"/>
              <a:cs typeface="Microsoft JhengHei"/>
            </a:endParaRPr>
          </a:p>
          <a:p>
            <a:pPr marL="689610" indent="-665480">
              <a:spcBef>
                <a:spcPts val="2070"/>
              </a:spcBef>
              <a:buSzPct val="113888"/>
              <a:buFont typeface="Wingdings"/>
              <a:buChar char=""/>
              <a:tabLst>
                <a:tab pos="689610" algn="l"/>
                <a:tab pos="690880" algn="l"/>
              </a:tabLst>
            </a:pPr>
            <a:r>
              <a:rPr sz="3600" b="1" dirty="0">
                <a:latin typeface="Microsoft JhengHei"/>
                <a:cs typeface="Microsoft JhengHei"/>
              </a:rPr>
              <a:t>實作型的技能操作</a:t>
            </a:r>
            <a:endParaRPr sz="3600">
              <a:latin typeface="Microsoft JhengHei"/>
              <a:cs typeface="Microsoft JhengHei"/>
            </a:endParaRPr>
          </a:p>
          <a:p>
            <a:pPr marL="689610" indent="-665480">
              <a:spcBef>
                <a:spcPts val="2060"/>
              </a:spcBef>
              <a:buSzPct val="113888"/>
              <a:buFont typeface="Wingdings"/>
              <a:buChar char=""/>
              <a:tabLst>
                <a:tab pos="689610" algn="l"/>
                <a:tab pos="690880" algn="l"/>
              </a:tabLst>
            </a:pPr>
            <a:r>
              <a:rPr sz="3600" b="1" dirty="0">
                <a:latin typeface="Microsoft JhengHei"/>
                <a:cs typeface="Microsoft JhengHei"/>
              </a:rPr>
              <a:t>個人興趣發展型的舞蹈、音樂、或類似社團活動課程</a:t>
            </a:r>
            <a:endParaRPr sz="3600">
              <a:latin typeface="Microsoft JhengHei"/>
              <a:cs typeface="Microsoft JhengHei"/>
            </a:endParaRPr>
          </a:p>
          <a:p>
            <a:pPr>
              <a:spcBef>
                <a:spcPts val="30"/>
              </a:spcBef>
              <a:buFont typeface="Wingdings"/>
              <a:buChar char=""/>
            </a:pPr>
            <a:endParaRPr sz="3300">
              <a:latin typeface="Microsoft JhengHei"/>
              <a:cs typeface="Microsoft JhengHei"/>
            </a:endParaRPr>
          </a:p>
          <a:p>
            <a:pPr marL="25400">
              <a:spcBef>
                <a:spcPts val="10"/>
              </a:spcBef>
            </a:pPr>
            <a:r>
              <a:rPr sz="4800" b="1" dirty="0">
                <a:solidFill>
                  <a:srgbClr val="F04E04"/>
                </a:solidFill>
                <a:latin typeface="Microsoft JhengHei"/>
                <a:cs typeface="Microsoft JhengHei"/>
              </a:rPr>
              <a:t>重點提醒：</a:t>
            </a:r>
            <a:endParaRPr sz="4800">
              <a:latin typeface="Microsoft JhengHei"/>
              <a:cs typeface="Microsoft JhengHei"/>
            </a:endParaRPr>
          </a:p>
          <a:p>
            <a:pPr marL="1000760" lvl="1" indent="-574040">
              <a:spcBef>
                <a:spcPts val="2000"/>
              </a:spcBef>
              <a:buClr>
                <a:srgbClr val="FF0000"/>
              </a:buClr>
              <a:buSzPct val="112500"/>
              <a:buFont typeface="Wingdings"/>
              <a:buChar char=""/>
              <a:tabLst>
                <a:tab pos="1000760" algn="l"/>
              </a:tabLst>
            </a:pPr>
            <a:r>
              <a:rPr sz="320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自主學習由學生依自己感興趣的主</a:t>
            </a:r>
            <a:r>
              <a:rPr sz="3200" b="1" spc="10" dirty="0">
                <a:solidFill>
                  <a:srgbClr val="C00000"/>
                </a:solidFill>
                <a:latin typeface="Microsoft JhengHei"/>
                <a:cs typeface="Microsoft JhengHei"/>
              </a:rPr>
              <a:t>題</a:t>
            </a:r>
            <a:r>
              <a:rPr sz="320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規劃</a:t>
            </a:r>
            <a:r>
              <a:rPr sz="3200" b="1" spc="10" dirty="0">
                <a:solidFill>
                  <a:srgbClr val="C00000"/>
                </a:solidFill>
                <a:latin typeface="Microsoft JhengHei"/>
                <a:cs typeface="Microsoft JhengHei"/>
              </a:rPr>
              <a:t>或</a:t>
            </a:r>
            <a:r>
              <a:rPr sz="320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是對</a:t>
            </a:r>
            <a:r>
              <a:rPr sz="3200" b="1" spc="10" dirty="0">
                <a:solidFill>
                  <a:srgbClr val="C00000"/>
                </a:solidFill>
                <a:latin typeface="Microsoft JhengHei"/>
                <a:cs typeface="Microsoft JhengHei"/>
              </a:rPr>
              <a:t>學</a:t>
            </a:r>
            <a:r>
              <a:rPr sz="320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校課</a:t>
            </a:r>
            <a:r>
              <a:rPr sz="3200" b="1" spc="10" dirty="0">
                <a:solidFill>
                  <a:srgbClr val="C00000"/>
                </a:solidFill>
                <a:latin typeface="Microsoft JhengHei"/>
                <a:cs typeface="Microsoft JhengHei"/>
              </a:rPr>
              <a:t>程</a:t>
            </a:r>
            <a:r>
              <a:rPr sz="320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做延</a:t>
            </a:r>
            <a:r>
              <a:rPr sz="3200" b="1" spc="10" dirty="0">
                <a:solidFill>
                  <a:srgbClr val="C00000"/>
                </a:solidFill>
                <a:latin typeface="Microsoft JhengHei"/>
                <a:cs typeface="Microsoft JhengHei"/>
              </a:rPr>
              <a:t>伸</a:t>
            </a:r>
            <a:r>
              <a:rPr sz="320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學</a:t>
            </a:r>
            <a:r>
              <a:rPr sz="3200" b="1" spc="10" dirty="0">
                <a:solidFill>
                  <a:srgbClr val="C00000"/>
                </a:solidFill>
                <a:latin typeface="Microsoft JhengHei"/>
                <a:cs typeface="Microsoft JhengHei"/>
              </a:rPr>
              <a:t>習（</a:t>
            </a:r>
            <a:r>
              <a:rPr sz="320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適性</a:t>
            </a:r>
            <a:r>
              <a:rPr sz="3200" b="1" spc="10" dirty="0">
                <a:solidFill>
                  <a:srgbClr val="C00000"/>
                </a:solidFill>
                <a:latin typeface="Microsoft JhengHei"/>
                <a:cs typeface="Microsoft JhengHei"/>
              </a:rPr>
              <a:t>發</a:t>
            </a:r>
            <a:r>
              <a:rPr sz="320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展）</a:t>
            </a:r>
            <a:endParaRPr sz="3200">
              <a:latin typeface="Microsoft JhengHei"/>
              <a:cs typeface="Microsoft JhengHei"/>
            </a:endParaRPr>
          </a:p>
          <a:p>
            <a:pPr marL="1000760" lvl="1" indent="-574040">
              <a:spcBef>
                <a:spcPts val="1970"/>
              </a:spcBef>
              <a:buClr>
                <a:srgbClr val="FF0000"/>
              </a:buClr>
              <a:buSzPct val="112500"/>
              <a:buFont typeface="Wingdings"/>
              <a:buChar char=""/>
              <a:tabLst>
                <a:tab pos="1000760" algn="l"/>
              </a:tabLst>
            </a:pPr>
            <a:r>
              <a:rPr sz="3200" b="1" spc="-20" dirty="0">
                <a:solidFill>
                  <a:srgbClr val="C00000"/>
                </a:solidFill>
                <a:latin typeface="Microsoft JhengHei"/>
                <a:cs typeface="Microsoft JhengHei"/>
              </a:rPr>
              <a:t>自主學習不是只有做專題研究或小</a:t>
            </a:r>
            <a:r>
              <a:rPr sz="3200" b="1" dirty="0">
                <a:solidFill>
                  <a:srgbClr val="C00000"/>
                </a:solidFill>
                <a:latin typeface="Microsoft JhengHei"/>
                <a:cs typeface="Microsoft JhengHei"/>
              </a:rPr>
              <a:t>論</a:t>
            </a:r>
            <a:r>
              <a:rPr sz="320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文</a:t>
            </a:r>
            <a:endParaRPr sz="3200">
              <a:latin typeface="Microsoft JhengHei"/>
              <a:cs typeface="Microsoft JhengHei"/>
            </a:endParaRPr>
          </a:p>
          <a:p>
            <a:pPr marL="1000760" lvl="1" indent="-574040">
              <a:spcBef>
                <a:spcPts val="1980"/>
              </a:spcBef>
              <a:buClr>
                <a:srgbClr val="FF0000"/>
              </a:buClr>
              <a:buSzPct val="112500"/>
              <a:buFont typeface="Wingdings"/>
              <a:buChar char=""/>
              <a:tabLst>
                <a:tab pos="1000760" algn="l"/>
              </a:tabLst>
            </a:pPr>
            <a:r>
              <a:rPr sz="320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自主學習成果不一定要有完整的成</a:t>
            </a:r>
            <a:r>
              <a:rPr sz="3200" b="1" spc="10" dirty="0">
                <a:solidFill>
                  <a:srgbClr val="C00000"/>
                </a:solidFill>
                <a:latin typeface="Microsoft JhengHei"/>
                <a:cs typeface="Microsoft JhengHei"/>
              </a:rPr>
              <a:t>果</a:t>
            </a:r>
            <a:r>
              <a:rPr sz="320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產出</a:t>
            </a:r>
            <a:r>
              <a:rPr sz="3200" b="1" spc="10" dirty="0">
                <a:solidFill>
                  <a:srgbClr val="C00000"/>
                </a:solidFill>
                <a:latin typeface="Microsoft JhengHei"/>
                <a:cs typeface="Microsoft JhengHei"/>
              </a:rPr>
              <a:t>，</a:t>
            </a:r>
            <a:r>
              <a:rPr sz="320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可以</a:t>
            </a:r>
            <a:r>
              <a:rPr sz="3200" b="1" spc="10" dirty="0">
                <a:solidFill>
                  <a:srgbClr val="C00000"/>
                </a:solidFill>
                <a:latin typeface="Microsoft JhengHei"/>
                <a:cs typeface="Microsoft JhengHei"/>
              </a:rPr>
              <a:t>是</a:t>
            </a:r>
            <a:r>
              <a:rPr sz="320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自主</a:t>
            </a:r>
            <a:r>
              <a:rPr sz="3200" b="1" spc="10" dirty="0">
                <a:solidFill>
                  <a:srgbClr val="C00000"/>
                </a:solidFill>
                <a:latin typeface="Microsoft JhengHei"/>
                <a:cs typeface="Microsoft JhengHei"/>
              </a:rPr>
              <a:t>學</a:t>
            </a:r>
            <a:r>
              <a:rPr sz="320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習計</a:t>
            </a:r>
            <a:r>
              <a:rPr sz="3200" b="1" spc="10" dirty="0">
                <a:solidFill>
                  <a:srgbClr val="C00000"/>
                </a:solidFill>
                <a:latin typeface="Microsoft JhengHei"/>
                <a:cs typeface="Microsoft JhengHei"/>
              </a:rPr>
              <a:t>畫</a:t>
            </a:r>
            <a:r>
              <a:rPr sz="320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或歷</a:t>
            </a:r>
            <a:r>
              <a:rPr sz="3200" b="1" spc="10" dirty="0">
                <a:solidFill>
                  <a:srgbClr val="C00000"/>
                </a:solidFill>
                <a:latin typeface="Microsoft JhengHei"/>
                <a:cs typeface="Microsoft JhengHei"/>
              </a:rPr>
              <a:t>程</a:t>
            </a:r>
            <a:r>
              <a:rPr sz="320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記錄</a:t>
            </a:r>
            <a:endParaRPr sz="3200">
              <a:latin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048271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3437" y="760951"/>
            <a:ext cx="7263130" cy="1299074"/>
          </a:xfrm>
          <a:prstGeom prst="rect">
            <a:avLst/>
          </a:prstGeom>
        </p:spPr>
        <p:txBody>
          <a:bodyPr spcFirstLastPara="1" vert="horz" wrap="square" lIns="0" tIns="26670" rIns="0" bIns="0" rtlCol="0" anchor="ctr" anchorCtr="0">
            <a:spAutoFit/>
          </a:bodyPr>
          <a:lstStyle/>
          <a:p>
            <a:pPr marL="25400">
              <a:lnSpc>
                <a:spcPct val="100000"/>
              </a:lnSpc>
              <a:spcBef>
                <a:spcPts val="210"/>
              </a:spcBef>
            </a:pPr>
            <a:r>
              <a:rPr sz="8100" b="1" dirty="0">
                <a:solidFill>
                  <a:srgbClr val="308A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心得省思怎麼寫</a:t>
            </a:r>
            <a:endParaRPr sz="8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9478" y="3011679"/>
            <a:ext cx="7153908" cy="579646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598170" indent="-574040">
              <a:spcBef>
                <a:spcPts val="200"/>
              </a:spcBef>
              <a:buClr>
                <a:srgbClr val="0000FF"/>
              </a:buClr>
              <a:buSzPct val="113888"/>
              <a:buFont typeface="Wingdings"/>
              <a:buChar char=""/>
              <a:tabLst>
                <a:tab pos="599440" algn="l"/>
              </a:tabLst>
            </a:pPr>
            <a:r>
              <a:rPr sz="3600" b="1" dirty="0">
                <a:latin typeface="Microsoft JhengHei"/>
                <a:cs typeface="Microsoft JhengHei"/>
              </a:rPr>
              <a:t>基礎</a:t>
            </a:r>
            <a:r>
              <a:rPr sz="3600" spc="20" dirty="0">
                <a:solidFill>
                  <a:srgbClr val="1D6194"/>
                </a:solidFill>
                <a:latin typeface="Wingdings"/>
                <a:cs typeface="Wingdings"/>
              </a:rPr>
              <a:t></a:t>
            </a:r>
            <a:r>
              <a:rPr sz="36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記錄</a:t>
            </a:r>
            <a:r>
              <a:rPr sz="3600" b="1" dirty="0">
                <a:latin typeface="Microsoft JhengHei"/>
                <a:cs typeface="Microsoft JhengHei"/>
              </a:rPr>
              <a:t>了什麼?</a:t>
            </a:r>
            <a:r>
              <a:rPr sz="3600" b="1" spc="-220" dirty="0">
                <a:solidFill>
                  <a:srgbClr val="FF0000"/>
                </a:solidFill>
                <a:latin typeface="Microsoft JhengHei"/>
                <a:cs typeface="Microsoft JhengHei"/>
              </a:rPr>
              <a:t> </a:t>
            </a:r>
            <a:r>
              <a:rPr sz="36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感覺</a:t>
            </a:r>
            <a:r>
              <a:rPr sz="3600" b="1" dirty="0">
                <a:latin typeface="Microsoft JhengHei"/>
                <a:cs typeface="Microsoft JhengHei"/>
              </a:rPr>
              <a:t>了什</a:t>
            </a:r>
            <a:r>
              <a:rPr sz="3600" b="1" spc="-10" dirty="0">
                <a:latin typeface="Microsoft JhengHei"/>
                <a:cs typeface="Microsoft JhengHei"/>
              </a:rPr>
              <a:t>麼</a:t>
            </a:r>
            <a:r>
              <a:rPr sz="3600" b="1" dirty="0">
                <a:latin typeface="Microsoft JhengHei"/>
                <a:cs typeface="Microsoft JhengHei"/>
              </a:rPr>
              <a:t>?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9478" y="4096764"/>
            <a:ext cx="7153908" cy="2603277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598170" indent="-574040">
              <a:spcBef>
                <a:spcPts val="200"/>
              </a:spcBef>
              <a:buClr>
                <a:srgbClr val="0000FF"/>
              </a:buClr>
              <a:buSzPct val="113888"/>
              <a:buFont typeface="Wingdings"/>
              <a:buChar char=""/>
              <a:tabLst>
                <a:tab pos="599440" algn="l"/>
              </a:tabLst>
            </a:pPr>
            <a:r>
              <a:rPr sz="3600" b="1" dirty="0">
                <a:latin typeface="Microsoft JhengHei"/>
                <a:cs typeface="Microsoft JhengHei"/>
              </a:rPr>
              <a:t>進階</a:t>
            </a:r>
            <a:r>
              <a:rPr sz="3600" spc="20" dirty="0">
                <a:solidFill>
                  <a:srgbClr val="1D6194"/>
                </a:solidFill>
                <a:latin typeface="Wingdings"/>
                <a:cs typeface="Wingdings"/>
              </a:rPr>
              <a:t></a:t>
            </a:r>
            <a:r>
              <a:rPr sz="36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經歷</a:t>
            </a:r>
            <a:r>
              <a:rPr sz="3600" b="1" dirty="0">
                <a:latin typeface="Microsoft JhengHei"/>
                <a:cs typeface="Microsoft JhengHei"/>
              </a:rPr>
              <a:t>了什麼?</a:t>
            </a:r>
            <a:r>
              <a:rPr sz="3600" b="1" spc="-220" dirty="0">
                <a:solidFill>
                  <a:srgbClr val="FF0000"/>
                </a:solidFill>
                <a:latin typeface="Microsoft JhengHei"/>
                <a:cs typeface="Microsoft JhengHei"/>
              </a:rPr>
              <a:t> </a:t>
            </a:r>
            <a:r>
              <a:rPr sz="36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學習</a:t>
            </a:r>
            <a:r>
              <a:rPr sz="3600" b="1" dirty="0">
                <a:latin typeface="Microsoft JhengHei"/>
                <a:cs typeface="Microsoft JhengHei"/>
              </a:rPr>
              <a:t>了什</a:t>
            </a:r>
            <a:r>
              <a:rPr sz="3600" b="1" spc="-10" dirty="0">
                <a:latin typeface="Microsoft JhengHei"/>
                <a:cs typeface="Microsoft JhengHei"/>
              </a:rPr>
              <a:t>麼</a:t>
            </a:r>
            <a:r>
              <a:rPr sz="3600" b="1" dirty="0">
                <a:latin typeface="Microsoft JhengHei"/>
                <a:cs typeface="Microsoft JhengHei"/>
              </a:rPr>
              <a:t>?</a:t>
            </a:r>
            <a:endParaRPr sz="3600">
              <a:latin typeface="Microsoft JhengHei"/>
              <a:cs typeface="Microsoft JhengHei"/>
            </a:endParaRPr>
          </a:p>
          <a:p>
            <a:pPr marL="598170" indent="-574040">
              <a:spcBef>
                <a:spcPts val="4230"/>
              </a:spcBef>
              <a:buClr>
                <a:srgbClr val="0000FF"/>
              </a:buClr>
              <a:buSzPct val="113888"/>
              <a:buFont typeface="Wingdings"/>
              <a:buChar char=""/>
              <a:tabLst>
                <a:tab pos="599440" algn="l"/>
              </a:tabLst>
            </a:pPr>
            <a:r>
              <a:rPr sz="3600" b="1" dirty="0">
                <a:latin typeface="Microsoft JhengHei"/>
                <a:cs typeface="Microsoft JhengHei"/>
              </a:rPr>
              <a:t>高階</a:t>
            </a:r>
            <a:r>
              <a:rPr sz="3600" spc="20" dirty="0">
                <a:solidFill>
                  <a:srgbClr val="1D6194"/>
                </a:solidFill>
                <a:latin typeface="Wingdings"/>
                <a:cs typeface="Wingdings"/>
              </a:rPr>
              <a:t></a:t>
            </a:r>
            <a:r>
              <a:rPr sz="36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經歷</a:t>
            </a:r>
            <a:r>
              <a:rPr sz="3600" b="1" dirty="0">
                <a:latin typeface="Microsoft JhengHei"/>
                <a:cs typeface="Microsoft JhengHei"/>
              </a:rPr>
              <a:t>了什麼?</a:t>
            </a:r>
            <a:r>
              <a:rPr sz="3600" b="1" spc="-220" dirty="0">
                <a:solidFill>
                  <a:srgbClr val="FF0000"/>
                </a:solidFill>
                <a:latin typeface="Microsoft JhengHei"/>
                <a:cs typeface="Microsoft JhengHei"/>
              </a:rPr>
              <a:t> </a:t>
            </a:r>
            <a:r>
              <a:rPr sz="36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發現</a:t>
            </a:r>
            <a:r>
              <a:rPr sz="3600" b="1" dirty="0">
                <a:latin typeface="Microsoft JhengHei"/>
                <a:cs typeface="Microsoft JhengHei"/>
              </a:rPr>
              <a:t>了什</a:t>
            </a:r>
            <a:r>
              <a:rPr sz="3600" b="1" spc="-10" dirty="0">
                <a:latin typeface="Microsoft JhengHei"/>
                <a:cs typeface="Microsoft JhengHei"/>
              </a:rPr>
              <a:t>麼</a:t>
            </a:r>
            <a:r>
              <a:rPr sz="3600" b="1" dirty="0">
                <a:latin typeface="Microsoft JhengHei"/>
                <a:cs typeface="Microsoft JhengHei"/>
              </a:rPr>
              <a:t>?</a:t>
            </a:r>
            <a:endParaRPr sz="3600">
              <a:latin typeface="Microsoft JhengHei"/>
              <a:cs typeface="Microsoft JhengHei"/>
            </a:endParaRPr>
          </a:p>
          <a:p>
            <a:pPr marR="227328" algn="ctr">
              <a:spcBef>
                <a:spcPts val="1480"/>
              </a:spcBef>
            </a:pPr>
            <a:r>
              <a:rPr sz="4800" b="1" dirty="0">
                <a:solidFill>
                  <a:srgbClr val="0000FF"/>
                </a:solidFill>
                <a:latin typeface="Microsoft JhengHei"/>
                <a:cs typeface="Microsoft JhengHei"/>
              </a:rPr>
              <a:t>因此</a:t>
            </a:r>
            <a:endParaRPr sz="4800">
              <a:latin typeface="Microsoft JhengHei"/>
              <a:cs typeface="Microsoft Jheng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119871" y="3992853"/>
            <a:ext cx="10168890" cy="6158230"/>
            <a:chOff x="4059935" y="1996426"/>
            <a:chExt cx="5084445" cy="307911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3076" y="1996426"/>
              <a:ext cx="4895110" cy="30495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59935" y="2045209"/>
              <a:ext cx="5084064" cy="30297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1187" y="2014728"/>
              <a:ext cx="4823460" cy="29778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171187" y="2014728"/>
              <a:ext cx="4823460" cy="2978150"/>
            </a:xfrm>
            <a:custGeom>
              <a:avLst/>
              <a:gdLst/>
              <a:ahLst/>
              <a:cxnLst/>
              <a:rect l="l" t="t" r="r" b="b"/>
              <a:pathLst>
                <a:path w="4823459" h="2978150">
                  <a:moveTo>
                    <a:pt x="0" y="2977896"/>
                  </a:moveTo>
                  <a:lnTo>
                    <a:pt x="4823460" y="2977896"/>
                  </a:lnTo>
                  <a:lnTo>
                    <a:pt x="4823460" y="0"/>
                  </a:lnTo>
                  <a:lnTo>
                    <a:pt x="0" y="0"/>
                  </a:lnTo>
                  <a:lnTo>
                    <a:pt x="0" y="2977896"/>
                  </a:lnTo>
                  <a:close/>
                </a:path>
              </a:pathLst>
            </a:custGeom>
            <a:ln w="9144">
              <a:solidFill>
                <a:srgbClr val="2081C5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454134" y="3962653"/>
            <a:ext cx="9194800" cy="2518638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marR="10160" algn="just">
              <a:lnSpc>
                <a:spcPct val="150000"/>
              </a:lnSpc>
              <a:spcBef>
                <a:spcPts val="200"/>
              </a:spcBef>
            </a:pPr>
            <a:r>
              <a:rPr sz="3600" dirty="0">
                <a:solidFill>
                  <a:srgbClr val="2F5250"/>
                </a:solidFill>
                <a:latin typeface="Microsoft JhengHei"/>
                <a:cs typeface="Microsoft JhengHei"/>
              </a:rPr>
              <a:t>採購學的課程中，我學習了食材的產地、新鮮 度判別、食材價格浮動等內容，其中我發現食 材新鮮度的判別是最為困難的，因為各樣食材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54134" y="6706361"/>
            <a:ext cx="9652000" cy="579646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z="3600" dirty="0">
                <a:solidFill>
                  <a:srgbClr val="2F5250"/>
                </a:solidFill>
                <a:latin typeface="Microsoft JhengHei"/>
                <a:cs typeface="Microsoft JhengHei"/>
              </a:rPr>
              <a:t>種類繁雜，但老師引導我們先將食材分類，如：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54134" y="7253588"/>
            <a:ext cx="9194800" cy="2518638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marR="10160">
              <a:lnSpc>
                <a:spcPct val="150100"/>
              </a:lnSpc>
              <a:spcBef>
                <a:spcPts val="200"/>
              </a:spcBef>
            </a:pPr>
            <a:r>
              <a:rPr sz="3600" spc="-10" dirty="0">
                <a:solidFill>
                  <a:srgbClr val="2F5250"/>
                </a:solidFill>
                <a:latin typeface="Microsoft JhengHei"/>
                <a:cs typeface="Microsoft JhengHei"/>
              </a:rPr>
              <a:t>蔬果類、魚貨</a:t>
            </a:r>
            <a:r>
              <a:rPr sz="3600" dirty="0">
                <a:solidFill>
                  <a:srgbClr val="2F5250"/>
                </a:solidFill>
                <a:latin typeface="Microsoft JhengHei"/>
                <a:cs typeface="Microsoft JhengHei"/>
              </a:rPr>
              <a:t>……，</a:t>
            </a:r>
            <a:r>
              <a:rPr sz="3600" spc="-10" dirty="0">
                <a:solidFill>
                  <a:srgbClr val="2F5250"/>
                </a:solidFill>
                <a:latin typeface="Microsoft JhengHei"/>
                <a:cs typeface="Microsoft JhengHei"/>
              </a:rPr>
              <a:t>我學習到透過資料整理與 </a:t>
            </a:r>
            <a:r>
              <a:rPr sz="3600" dirty="0">
                <a:solidFill>
                  <a:srgbClr val="2F5250"/>
                </a:solidFill>
                <a:latin typeface="Microsoft JhengHei"/>
                <a:cs typeface="Microsoft JhengHei"/>
              </a:rPr>
              <a:t>分類能夠更有效地進行新鮮度的判定，也幫助 </a:t>
            </a:r>
            <a:r>
              <a:rPr sz="3600" spc="-10" dirty="0">
                <a:solidFill>
                  <a:srgbClr val="2F5250"/>
                </a:solidFill>
                <a:latin typeface="Microsoft JhengHei"/>
                <a:cs typeface="Microsoft JhengHei"/>
              </a:rPr>
              <a:t>我記憶資料。</a:t>
            </a:r>
            <a:endParaRPr sz="3600">
              <a:latin typeface="Microsoft JhengHei"/>
              <a:cs typeface="Microsoft JhengHe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189976" y="2164079"/>
            <a:ext cx="9763760" cy="960118"/>
            <a:chOff x="4094988" y="1082039"/>
            <a:chExt cx="4881880" cy="480059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7654" y="1113983"/>
              <a:ext cx="4797563" cy="36284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94988" y="1082039"/>
              <a:ext cx="4881371" cy="48006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8342377" y="2255521"/>
            <a:ext cx="9470390" cy="518091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55880" rIns="0" bIns="0" rtlCol="0">
            <a:spAutoFit/>
          </a:bodyPr>
          <a:lstStyle/>
          <a:p>
            <a:pPr marL="161290">
              <a:spcBef>
                <a:spcPts val="440"/>
              </a:spcBef>
            </a:pPr>
            <a:r>
              <a:rPr sz="3000" dirty="0">
                <a:latin typeface="Microsoft JhengHei"/>
                <a:cs typeface="Microsoft JhengHei"/>
              </a:rPr>
              <a:t>採購學的課程中，我學會如何採買東西，我覺得很棒！</a:t>
            </a:r>
            <a:endParaRPr sz="3000">
              <a:latin typeface="Microsoft JhengHei"/>
              <a:cs typeface="Microsoft JhengHe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2393168" y="2956561"/>
            <a:ext cx="1369060" cy="1024890"/>
            <a:chOff x="6196584" y="1478280"/>
            <a:chExt cx="684530" cy="512445"/>
          </a:xfrm>
        </p:grpSpPr>
        <p:sp>
          <p:nvSpPr>
            <p:cNvPr id="18" name="object 18"/>
            <p:cNvSpPr/>
            <p:nvPr/>
          </p:nvSpPr>
          <p:spPr>
            <a:xfrm>
              <a:off x="6209538" y="1491234"/>
              <a:ext cx="658495" cy="486409"/>
            </a:xfrm>
            <a:custGeom>
              <a:avLst/>
              <a:gdLst/>
              <a:ahLst/>
              <a:cxnLst/>
              <a:rect l="l" t="t" r="r" b="b"/>
              <a:pathLst>
                <a:path w="658495" h="486410">
                  <a:moveTo>
                    <a:pt x="493776" y="0"/>
                  </a:moveTo>
                  <a:lnTo>
                    <a:pt x="164591" y="0"/>
                  </a:lnTo>
                  <a:lnTo>
                    <a:pt x="164591" y="243077"/>
                  </a:lnTo>
                  <a:lnTo>
                    <a:pt x="0" y="243077"/>
                  </a:lnTo>
                  <a:lnTo>
                    <a:pt x="329184" y="486155"/>
                  </a:lnTo>
                  <a:lnTo>
                    <a:pt x="658367" y="243077"/>
                  </a:lnTo>
                  <a:lnTo>
                    <a:pt x="493776" y="243077"/>
                  </a:lnTo>
                  <a:lnTo>
                    <a:pt x="493776" y="0"/>
                  </a:lnTo>
                  <a:close/>
                </a:path>
              </a:pathLst>
            </a:custGeom>
            <a:solidFill>
              <a:srgbClr val="1CACE3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6209538" y="1491234"/>
              <a:ext cx="658495" cy="486409"/>
            </a:xfrm>
            <a:custGeom>
              <a:avLst/>
              <a:gdLst/>
              <a:ahLst/>
              <a:cxnLst/>
              <a:rect l="l" t="t" r="r" b="b"/>
              <a:pathLst>
                <a:path w="658495" h="486410">
                  <a:moveTo>
                    <a:pt x="0" y="243077"/>
                  </a:moveTo>
                  <a:lnTo>
                    <a:pt x="164591" y="243077"/>
                  </a:lnTo>
                  <a:lnTo>
                    <a:pt x="164591" y="0"/>
                  </a:lnTo>
                  <a:lnTo>
                    <a:pt x="493776" y="0"/>
                  </a:lnTo>
                  <a:lnTo>
                    <a:pt x="493776" y="243077"/>
                  </a:lnTo>
                  <a:lnTo>
                    <a:pt x="658367" y="243077"/>
                  </a:lnTo>
                  <a:lnTo>
                    <a:pt x="329184" y="486155"/>
                  </a:lnTo>
                  <a:lnTo>
                    <a:pt x="0" y="243077"/>
                  </a:lnTo>
                  <a:close/>
                </a:path>
              </a:pathLst>
            </a:custGeom>
            <a:ln w="25908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59790" y="8193836"/>
            <a:ext cx="6733540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z="48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學習</a:t>
            </a:r>
            <a:r>
              <a:rPr sz="4800" b="1" dirty="0">
                <a:latin typeface="Microsoft JhengHei"/>
                <a:cs typeface="Microsoft JhengHei"/>
              </a:rPr>
              <a:t>了什</a:t>
            </a:r>
            <a:r>
              <a:rPr sz="4800" b="1" spc="-10" dirty="0">
                <a:latin typeface="Microsoft JhengHei"/>
                <a:cs typeface="Microsoft JhengHei"/>
              </a:rPr>
              <a:t>麼</a:t>
            </a:r>
            <a:r>
              <a:rPr sz="4800" b="1" dirty="0">
                <a:latin typeface="Microsoft JhengHei"/>
                <a:cs typeface="Microsoft JhengHei"/>
              </a:rPr>
              <a:t>?</a:t>
            </a:r>
            <a:r>
              <a:rPr sz="48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JhengHei"/>
                <a:cs typeface="Microsoft JhengHei"/>
              </a:rPr>
              <a:t>影響</a:t>
            </a:r>
            <a:r>
              <a:rPr sz="4800" b="1" dirty="0">
                <a:latin typeface="Microsoft JhengHei"/>
                <a:cs typeface="Microsoft JhengHei"/>
              </a:rPr>
              <a:t>了什麼?</a:t>
            </a:r>
            <a:endParaRPr sz="4800">
              <a:latin typeface="Microsoft JhengHei"/>
              <a:cs typeface="Microsoft JhengHe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709269" y="6729758"/>
            <a:ext cx="2378710" cy="1427480"/>
            <a:chOff x="1354634" y="3364879"/>
            <a:chExt cx="1189355" cy="713740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4634" y="3364879"/>
              <a:ext cx="1189068" cy="71348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440941" y="3397758"/>
              <a:ext cx="1012190" cy="609600"/>
            </a:xfrm>
            <a:custGeom>
              <a:avLst/>
              <a:gdLst/>
              <a:ahLst/>
              <a:cxnLst/>
              <a:rect l="l" t="t" r="r" b="b"/>
              <a:pathLst>
                <a:path w="1012189" h="609600">
                  <a:moveTo>
                    <a:pt x="771525" y="0"/>
                  </a:moveTo>
                  <a:lnTo>
                    <a:pt x="240410" y="0"/>
                  </a:lnTo>
                  <a:lnTo>
                    <a:pt x="240410" y="318516"/>
                  </a:lnTo>
                  <a:lnTo>
                    <a:pt x="0" y="318516"/>
                  </a:lnTo>
                  <a:lnTo>
                    <a:pt x="505968" y="609600"/>
                  </a:lnTo>
                  <a:lnTo>
                    <a:pt x="1011935" y="318516"/>
                  </a:lnTo>
                  <a:lnTo>
                    <a:pt x="771525" y="318516"/>
                  </a:lnTo>
                  <a:lnTo>
                    <a:pt x="77152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440941" y="3397758"/>
              <a:ext cx="1012190" cy="609600"/>
            </a:xfrm>
            <a:custGeom>
              <a:avLst/>
              <a:gdLst/>
              <a:ahLst/>
              <a:cxnLst/>
              <a:rect l="l" t="t" r="r" b="b"/>
              <a:pathLst>
                <a:path w="1012189" h="609600">
                  <a:moveTo>
                    <a:pt x="0" y="318516"/>
                  </a:moveTo>
                  <a:lnTo>
                    <a:pt x="240410" y="318516"/>
                  </a:lnTo>
                  <a:lnTo>
                    <a:pt x="240410" y="0"/>
                  </a:lnTo>
                  <a:lnTo>
                    <a:pt x="771525" y="0"/>
                  </a:lnTo>
                  <a:lnTo>
                    <a:pt x="771525" y="318516"/>
                  </a:lnTo>
                  <a:lnTo>
                    <a:pt x="1011935" y="318516"/>
                  </a:lnTo>
                  <a:lnTo>
                    <a:pt x="505968" y="609600"/>
                  </a:lnTo>
                  <a:lnTo>
                    <a:pt x="0" y="318516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4066328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7"/>
          <p:cNvSpPr txBox="1"/>
          <p:nvPr/>
        </p:nvSpPr>
        <p:spPr>
          <a:xfrm>
            <a:off x="763555" y="276957"/>
            <a:ext cx="14891150" cy="69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zh-TW" alt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参、撰寫課程學習成果注意事項</a:t>
            </a:r>
            <a:r>
              <a:rPr kumimoji="0" lang="en-US" altLang="zh-TW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(</a:t>
            </a:r>
            <a:r>
              <a:rPr kumimoji="0" lang="zh-TW" alt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資料來源：國教署宣導簡報</a:t>
            </a:r>
            <a:r>
              <a:rPr kumimoji="0" lang="en-US" altLang="zh-TW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)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" name="Google Shape;118;p15">
            <a:extLst>
              <a:ext uri="{FF2B5EF4-FFF2-40B4-BE49-F238E27FC236}">
                <a16:creationId xmlns:a16="http://schemas.microsoft.com/office/drawing/2014/main" id="{E0B9ED20-A3D5-461B-8225-18A5EAE73EC4}"/>
              </a:ext>
            </a:extLst>
          </p:cNvPr>
          <p:cNvSpPr txBox="1"/>
          <p:nvPr/>
        </p:nvSpPr>
        <p:spPr>
          <a:xfrm>
            <a:off x="0" y="-40761"/>
            <a:ext cx="18288000" cy="1274903"/>
          </a:xfrm>
          <a:prstGeom prst="rect">
            <a:avLst/>
          </a:prstGeom>
          <a:solidFill>
            <a:srgbClr val="CCFFFF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zh-TW" altLang="zh-TW" sz="7200" b="1" i="0" u="sng" strike="noStrike" kern="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  <a:hlinkClick r:id="rId4"/>
              </a:rPr>
              <a:t>曙光女中學習歷程服務平台</a:t>
            </a:r>
            <a:r>
              <a:rPr kumimoji="0" lang="zh-TW" altLang="en-US" sz="7200" b="1" i="0" u="sng" strike="noStrike" kern="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 </a:t>
            </a:r>
            <a:r>
              <a:rPr kumimoji="0" lang="en-US" altLang="zh-TW" sz="7200" b="1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(</a:t>
            </a:r>
            <a:r>
              <a:rPr kumimoji="0" lang="zh-TW" altLang="en-US" sz="7200" b="1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亞昕校務系統</a:t>
            </a:r>
            <a:r>
              <a:rPr kumimoji="0" lang="en-US" altLang="zh-TW" sz="7200" b="1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)</a:t>
            </a:r>
            <a:endParaRPr kumimoji="0" sz="7200" b="1" i="0" u="sng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  <a:hlinkClick r:id="rId5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CC2BC8C1-9D26-4308-BD3F-A579C07FE4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3923"/>
          <a:stretch/>
        </p:blipFill>
        <p:spPr>
          <a:xfrm>
            <a:off x="0" y="1148453"/>
            <a:ext cx="11711604" cy="144566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E38C9910-CBFF-4B62-AC89-CFBF8E86D1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117"/>
          <a:stretch/>
        </p:blipFill>
        <p:spPr>
          <a:xfrm>
            <a:off x="110883" y="4864250"/>
            <a:ext cx="14779473" cy="532009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F61E702-FA83-4DF9-962B-76128340C8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105" b="50020"/>
          <a:stretch/>
        </p:blipFill>
        <p:spPr>
          <a:xfrm>
            <a:off x="6147996" y="2384368"/>
            <a:ext cx="11460087" cy="236472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1878039" y="5448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14092604" y="3740140"/>
            <a:ext cx="3124201" cy="3170099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學生帳號</a:t>
            </a:r>
            <a:endParaRPr lang="en-US" altLang="zh-TW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學號</a:t>
            </a:r>
            <a:endParaRPr lang="en-US" altLang="zh-TW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登錄密碼</a:t>
            </a:r>
            <a:endParaRPr lang="en-US" altLang="zh-TW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身分證字號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6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DFE2E4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grpSp>
        <p:nvGrpSpPr>
          <p:cNvPr id="3" name="object 3"/>
          <p:cNvGrpSpPr/>
          <p:nvPr/>
        </p:nvGrpSpPr>
        <p:grpSpPr>
          <a:xfrm>
            <a:off x="496822" y="1746581"/>
            <a:ext cx="17462500" cy="8540750"/>
            <a:chOff x="248411" y="873290"/>
            <a:chExt cx="8731250" cy="42703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13888" y="873290"/>
              <a:ext cx="6065520" cy="40904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05911" y="1065276"/>
              <a:ext cx="5695188" cy="37200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8411" y="4876799"/>
              <a:ext cx="2699766" cy="2666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591" y="964311"/>
              <a:ext cx="2670886" cy="39219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4367" y="1794637"/>
              <a:ext cx="147573" cy="1559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5837" y="1647698"/>
              <a:ext cx="1611833" cy="11426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6650" y="3435350"/>
              <a:ext cx="147573" cy="1558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3188" y="3051683"/>
              <a:ext cx="1588401" cy="1104074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29182" y="483548"/>
            <a:ext cx="11258550" cy="1159292"/>
          </a:xfrm>
          <a:prstGeom prst="rect">
            <a:avLst/>
          </a:prstGeom>
        </p:spPr>
        <p:txBody>
          <a:bodyPr spcFirstLastPara="1" vert="horz" wrap="square" lIns="0" tIns="25400" rIns="0" bIns="0" rtlCol="0" anchor="ctr" anchorCtr="0">
            <a:spAutoFit/>
          </a:bodyPr>
          <a:lstStyle/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sz="7200" dirty="0">
                <a:solidFill>
                  <a:srgbClr val="0D56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範例一</a:t>
            </a:r>
            <a:r>
              <a:rPr sz="7200" spc="-200" dirty="0">
                <a:solidFill>
                  <a:srgbClr val="0D56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sz="7200" dirty="0">
                <a:solidFill>
                  <a:srgbClr val="3339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自主學習計畫的呈現</a:t>
            </a:r>
            <a:endParaRPr sz="7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5182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DFE2E4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79959" y="181357"/>
            <a:ext cx="8512810" cy="113364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z="7200" b="1" dirty="0">
                <a:solidFill>
                  <a:srgbClr val="0D5671"/>
                </a:solidFill>
                <a:latin typeface="Microsoft JhengHei"/>
                <a:cs typeface="Microsoft JhengHei"/>
              </a:rPr>
              <a:t>範例二</a:t>
            </a:r>
            <a:r>
              <a:rPr sz="7200" b="1" spc="-200" dirty="0">
                <a:solidFill>
                  <a:srgbClr val="0D5671"/>
                </a:solidFill>
                <a:latin typeface="Microsoft JhengHei"/>
                <a:cs typeface="Microsoft JhengHei"/>
              </a:rPr>
              <a:t> </a:t>
            </a:r>
            <a:r>
              <a:rPr sz="7200" b="1" dirty="0">
                <a:solidFill>
                  <a:srgbClr val="33393D"/>
                </a:solidFill>
                <a:latin typeface="Microsoft JhengHei"/>
                <a:cs typeface="Microsoft JhengHei"/>
              </a:rPr>
              <a:t>其他多元表現</a:t>
            </a:r>
            <a:endParaRPr sz="7200" dirty="0">
              <a:latin typeface="Microsoft JhengHei"/>
              <a:cs typeface="Microsoft JhengHe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853677" y="175752"/>
            <a:ext cx="6681470" cy="1159292"/>
          </a:xfrm>
          <a:prstGeom prst="rect">
            <a:avLst/>
          </a:prstGeom>
        </p:spPr>
        <p:txBody>
          <a:bodyPr spcFirstLastPara="1" vert="horz" wrap="square" lIns="0" tIns="25400" rIns="0" bIns="0" rtlCol="0" anchor="ctr" anchorCtr="0">
            <a:spAutoFit/>
          </a:bodyPr>
          <a:lstStyle/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sz="7200" dirty="0">
                <a:solidFill>
                  <a:srgbClr val="0D56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範例三</a:t>
            </a:r>
            <a:r>
              <a:rPr sz="7200" spc="-200" dirty="0">
                <a:solidFill>
                  <a:srgbClr val="0D56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sz="7200" dirty="0">
                <a:solidFill>
                  <a:srgbClr val="3339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團體活動</a:t>
            </a:r>
            <a:endParaRPr sz="7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74935" y="1447796"/>
            <a:ext cx="8153398" cy="867460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5968" y="1447796"/>
            <a:ext cx="8113776" cy="867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8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A9E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4A5E77CA-EB57-6434-4841-5EC4CE8B28D4}"/>
              </a:ext>
            </a:extLst>
          </p:cNvPr>
          <p:cNvSpPr/>
          <p:nvPr/>
        </p:nvSpPr>
        <p:spPr>
          <a:xfrm>
            <a:off x="3505200" y="4152900"/>
            <a:ext cx="11125200" cy="34290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Google Shape;173;p19">
            <a:extLst>
              <a:ext uri="{FF2B5EF4-FFF2-40B4-BE49-F238E27FC236}">
                <a16:creationId xmlns:a16="http://schemas.microsoft.com/office/drawing/2014/main" id="{04FF30EB-D8A7-B8DF-4226-6197E026F379}"/>
              </a:ext>
            </a:extLst>
          </p:cNvPr>
          <p:cNvSpPr txBox="1">
            <a:spLocks/>
          </p:cNvSpPr>
          <p:nvPr/>
        </p:nvSpPr>
        <p:spPr>
          <a:xfrm>
            <a:off x="3352800" y="3227070"/>
            <a:ext cx="11277600" cy="528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2000" b="1" dirty="0">
                <a:latin typeface="王漢宗特黑體" panose="02020500000000000000" charset="-120"/>
                <a:ea typeface="王漢宗特黑體" panose="02020500000000000000" charset="-120"/>
              </a:rPr>
              <a:t>參、校內行事曆</a:t>
            </a:r>
            <a:endParaRPr lang="zh-TW" altLang="en-US" sz="12000" dirty="0">
              <a:latin typeface="王漢宗特黑體" panose="02020500000000000000" charset="-120"/>
              <a:ea typeface="王漢宗特黑體" panose="02020500000000000000" charset="-120"/>
            </a:endParaRPr>
          </a:p>
        </p:txBody>
      </p:sp>
      <p:sp>
        <p:nvSpPr>
          <p:cNvPr id="10" name="Google Shape;174;p19">
            <a:extLst>
              <a:ext uri="{FF2B5EF4-FFF2-40B4-BE49-F238E27FC236}">
                <a16:creationId xmlns:a16="http://schemas.microsoft.com/office/drawing/2014/main" id="{036C9BAC-2ED5-582B-3E74-C76961195283}"/>
              </a:ext>
            </a:extLst>
          </p:cNvPr>
          <p:cNvSpPr txBox="1">
            <a:spLocks/>
          </p:cNvSpPr>
          <p:nvPr/>
        </p:nvSpPr>
        <p:spPr>
          <a:xfrm>
            <a:off x="762000" y="1342841"/>
            <a:ext cx="16154400" cy="177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altLang="zh-TW" sz="15000" dirty="0">
                <a:solidFill>
                  <a:srgbClr val="000000"/>
                </a:solidFill>
                <a:highlight>
                  <a:srgbClr val="FFFFFF"/>
                </a:highlight>
                <a:latin typeface="王漢宗特黑體" panose="02020500000000000000" charset="-120"/>
                <a:ea typeface="王漢宗特黑體" panose="02020500000000000000" charset="-120"/>
              </a:rPr>
              <a:t>112-</a:t>
            </a:r>
            <a:r>
              <a:rPr lang="en-US" altLang="zh-TW" sz="15000" dirty="0" err="1">
                <a:solidFill>
                  <a:srgbClr val="000000"/>
                </a:solidFill>
                <a:highlight>
                  <a:srgbClr val="FFFFFF"/>
                </a:highlight>
                <a:latin typeface="王漢宗特黑體" panose="02020500000000000000" charset="-120"/>
                <a:ea typeface="王漢宗特黑體" panose="02020500000000000000" charset="-120"/>
              </a:rPr>
              <a:t>2工作行事曆</a:t>
            </a:r>
            <a:endParaRPr lang="en-US" altLang="zh-TW" sz="15000" dirty="0">
              <a:solidFill>
                <a:srgbClr val="000000"/>
              </a:solidFill>
              <a:highlight>
                <a:srgbClr val="FFFFFF"/>
              </a:highlight>
              <a:latin typeface="王漢宗特黑體" panose="02020500000000000000" charset="-120"/>
              <a:ea typeface="王漢宗特黑體" panose="02020500000000000000" charset="-120"/>
            </a:endParaRPr>
          </a:p>
          <a:p>
            <a:pPr marL="0" indent="0" algn="ctr">
              <a:spcBef>
                <a:spcPts val="0"/>
              </a:spcBef>
              <a:buFontTx/>
              <a:buNone/>
              <a:defRPr/>
            </a:pPr>
            <a:endParaRPr lang="en-US" altLang="zh-TW" sz="15000" dirty="0">
              <a:solidFill>
                <a:srgbClr val="000000"/>
              </a:solidFill>
              <a:highlight>
                <a:srgbClr val="FFFFFF"/>
              </a:highlight>
              <a:latin typeface="王漢宗特黑體" panose="02020500000000000000" charset="-120"/>
              <a:ea typeface="王漢宗特黑體" panose="02020500000000000000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927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0DB893D-B620-17D8-D018-0043EF09B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33165"/>
            <a:ext cx="18110207" cy="452755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4EAA7C6-449E-B914-7354-0208212EC2DF}"/>
              </a:ext>
            </a:extLst>
          </p:cNvPr>
          <p:cNvSpPr txBox="1"/>
          <p:nvPr/>
        </p:nvSpPr>
        <p:spPr>
          <a:xfrm>
            <a:off x="88896" y="419100"/>
            <a:ext cx="18110207" cy="1569660"/>
          </a:xfrm>
          <a:prstGeom prst="rect">
            <a:avLst/>
          </a:prstGeom>
          <a:solidFill>
            <a:srgbClr val="FA9EA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112</a:t>
            </a:r>
            <a:r>
              <a:rPr kumimoji="0" lang="zh-TW" alt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高中師生學習歷程重要時程</a:t>
            </a:r>
            <a:endParaRPr kumimoji="0" lang="en-US" altLang="zh-TW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9A8CC4C-E579-D4BB-5378-6EF117EFD9BE}"/>
              </a:ext>
            </a:extLst>
          </p:cNvPr>
          <p:cNvSpPr/>
          <p:nvPr/>
        </p:nvSpPr>
        <p:spPr>
          <a:xfrm flipH="1" flipV="1">
            <a:off x="2251587" y="4563600"/>
            <a:ext cx="8458200" cy="449711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AABD7EF-D16A-0B32-A93E-16D80A08309E}"/>
              </a:ext>
            </a:extLst>
          </p:cNvPr>
          <p:cNvSpPr txBox="1"/>
          <p:nvPr/>
        </p:nvSpPr>
        <p:spPr>
          <a:xfrm>
            <a:off x="2251587" y="2901949"/>
            <a:ext cx="8458200" cy="163121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112-2</a:t>
            </a: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課程學習成果</a:t>
            </a: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需認證</a:t>
            </a: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上傳</a:t>
            </a: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不通過可重傳</a:t>
            </a: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5000" b="1" dirty="0">
                <a:solidFill>
                  <a:srgbClr val="CC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C99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認證</a:t>
            </a:r>
            <a:endParaRPr kumimoji="0" lang="en-US" altLang="zh-TW" sz="5000" b="1" i="0" u="none" strike="noStrike" kern="1200" cap="none" spc="0" normalizeH="0" baseline="0" noProof="0" dirty="0">
              <a:ln>
                <a:noFill/>
              </a:ln>
              <a:solidFill>
                <a:srgbClr val="CC99FF"/>
              </a:solidFill>
              <a:effectLst/>
              <a:highlight>
                <a:srgbClr val="00008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7BBA522-56C4-28ED-2B58-E41DFE0611A7}"/>
              </a:ext>
            </a:extLst>
          </p:cNvPr>
          <p:cNvSpPr txBox="1"/>
          <p:nvPr/>
        </p:nvSpPr>
        <p:spPr>
          <a:xfrm>
            <a:off x="10739284" y="2473911"/>
            <a:ext cx="3276600" cy="2123658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112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整學年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多元表現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不須認證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6704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A9E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9035" y="220869"/>
            <a:ext cx="10350284" cy="9845262"/>
            <a:chOff x="0" y="0"/>
            <a:chExt cx="4951707" cy="47100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51707" cy="4710099"/>
            </a:xfrm>
            <a:custGeom>
              <a:avLst/>
              <a:gdLst/>
              <a:ahLst/>
              <a:cxnLst/>
              <a:rect l="l" t="t" r="r" b="b"/>
              <a:pathLst>
                <a:path w="4951707" h="4710099">
                  <a:moveTo>
                    <a:pt x="0" y="0"/>
                  </a:moveTo>
                  <a:lnTo>
                    <a:pt x="4951707" y="0"/>
                  </a:lnTo>
                  <a:lnTo>
                    <a:pt x="4951707" y="4710099"/>
                  </a:lnTo>
                  <a:lnTo>
                    <a:pt x="0" y="4710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150777"/>
            <a:ext cx="10053569" cy="1487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11</a:t>
            </a:r>
            <a:r>
              <a:rPr kumimoji="0" lang="en-US" altLang="zh-TW" sz="9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-</a:t>
            </a:r>
            <a:r>
              <a:rPr kumimoji="0" lang="en-US" sz="9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2研習辦理</a:t>
            </a:r>
            <a:endParaRPr kumimoji="0" lang="en-US" sz="9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22684" y="1781324"/>
            <a:ext cx="9531635" cy="8848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2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/</a:t>
            </a: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17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(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六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) 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中午</a:t>
            </a: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-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高中教師全體</a:t>
            </a:r>
            <a:endParaRPr kumimoji="0" lang="en-US" altLang="zh-TW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00C2CB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112-2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C2CB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全校學習歷程時程</a:t>
            </a:r>
            <a:endParaRPr kumimoji="0" lang="en-US" altLang="zh-TW" sz="5400" b="0" i="0" u="none" strike="noStrike" kern="1200" cap="none" spc="0" normalizeH="0" baseline="0" noProof="0" dirty="0">
              <a:ln>
                <a:noFill/>
              </a:ln>
              <a:solidFill>
                <a:srgbClr val="00C2CB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C2CB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學習歷程規範說明與提醒</a:t>
            </a:r>
            <a:endParaRPr kumimoji="0" lang="en-US" altLang="zh-TW" sz="5400" b="0" i="0" u="none" strike="noStrike" kern="1200" cap="none" spc="0" normalizeH="0" baseline="0" noProof="0" dirty="0">
              <a:ln>
                <a:noFill/>
              </a:ln>
              <a:solidFill>
                <a:srgbClr val="00C2CB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C2CB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與高三配合升學注意事項說明</a:t>
            </a:r>
            <a:endParaRPr kumimoji="0" lang="en-US" altLang="zh-TW" sz="5400" b="0" i="0" u="none" strike="noStrike" kern="1200" cap="none" spc="0" normalizeH="0" baseline="0" noProof="0" dirty="0">
              <a:ln>
                <a:noFill/>
              </a:ln>
              <a:solidFill>
                <a:srgbClr val="00C2CB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2/2</a:t>
            </a: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6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(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一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)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早修影片宣導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-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學生</a:t>
            </a:r>
            <a:endParaRPr kumimoji="0" lang="en-US" altLang="zh-TW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C2CB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學習歷程規範說明與提醒</a:t>
            </a:r>
            <a:endParaRPr kumimoji="0" lang="en-US" altLang="zh-TW" sz="5400" b="0" i="0" u="none" strike="noStrike" kern="1200" cap="none" spc="0" normalizeH="0" baseline="0" noProof="0" dirty="0">
              <a:ln>
                <a:noFill/>
              </a:ln>
              <a:solidFill>
                <a:srgbClr val="00C2CB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C2CB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高三升學二階書審時程與提醒</a:t>
            </a:r>
            <a:endParaRPr kumimoji="0" lang="en-US" altLang="zh-TW" sz="5400" b="0" i="0" u="none" strike="noStrike" kern="1200" cap="none" spc="0" normalizeH="0" baseline="0" noProof="0" dirty="0">
              <a:ln>
                <a:noFill/>
              </a:ln>
              <a:solidFill>
                <a:srgbClr val="00C2CB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2/27(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二</a:t>
            </a: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)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 影片宣導</a:t>
            </a: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-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家長</a:t>
            </a:r>
            <a:endParaRPr kumimoji="0" lang="en-US" altLang="zh-TW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C2CB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配合班親會宣導</a:t>
            </a:r>
            <a:endParaRPr kumimoji="0" lang="en-US" altLang="zh-TW" sz="5400" b="0" i="0" u="none" strike="noStrike" kern="1200" cap="none" spc="0" normalizeH="0" baseline="0" noProof="0" dirty="0">
              <a:ln>
                <a:noFill/>
              </a:ln>
              <a:solidFill>
                <a:srgbClr val="00C2CB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5820" b="0" i="0" u="none" strike="noStrike" kern="1200" cap="none" spc="0" normalizeH="0" baseline="0" noProof="0" dirty="0">
              <a:ln>
                <a:noFill/>
              </a:ln>
              <a:solidFill>
                <a:srgbClr val="00C2CB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1135275" y="220869"/>
            <a:ext cx="6833690" cy="9845262"/>
            <a:chOff x="0" y="0"/>
            <a:chExt cx="3269324" cy="47100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69324" cy="4710099"/>
            </a:xfrm>
            <a:custGeom>
              <a:avLst/>
              <a:gdLst/>
              <a:ahLst/>
              <a:cxnLst/>
              <a:rect l="l" t="t" r="r" b="b"/>
              <a:pathLst>
                <a:path w="3269324" h="4710099">
                  <a:moveTo>
                    <a:pt x="0" y="0"/>
                  </a:moveTo>
                  <a:lnTo>
                    <a:pt x="3269324" y="0"/>
                  </a:lnTo>
                  <a:lnTo>
                    <a:pt x="3269324" y="4710099"/>
                  </a:lnTo>
                  <a:lnTo>
                    <a:pt x="0" y="4710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85566" y="601981"/>
            <a:ext cx="6533109" cy="13719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85566" y="2359116"/>
            <a:ext cx="6192494" cy="130042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85566" y="3865486"/>
            <a:ext cx="6192494" cy="13004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85566" y="5371856"/>
            <a:ext cx="6192494" cy="13004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85566" y="6878226"/>
            <a:ext cx="6192494" cy="13004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285566" y="8384595"/>
            <a:ext cx="6192494" cy="13004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490614" y="2359116"/>
            <a:ext cx="1267922" cy="12679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490614" y="3881737"/>
            <a:ext cx="1267922" cy="126792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490614" y="5404358"/>
            <a:ext cx="1267922" cy="126792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6490614" y="6878226"/>
            <a:ext cx="1267922" cy="12679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490614" y="8400846"/>
            <a:ext cx="1267922" cy="12679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6775426" y="2359116"/>
            <a:ext cx="1031684" cy="107327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6775426" y="3883987"/>
            <a:ext cx="1031684" cy="107327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6775426" y="5408857"/>
            <a:ext cx="1031684" cy="107327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6775426" y="6933728"/>
            <a:ext cx="1031684" cy="107327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6775426" y="8458599"/>
            <a:ext cx="1031684" cy="107327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1482632" y="644147"/>
            <a:ext cx="6138975" cy="1180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0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例行事務</a:t>
            </a:r>
            <a:endParaRPr kumimoji="0" lang="en-US" sz="703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王漢宗特黑體"/>
              <a:cs typeface="+mn-c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839219" y="2329641"/>
            <a:ext cx="4517678" cy="1007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系統操作</a:t>
            </a:r>
            <a:endParaRPr kumimoji="0" lang="en-US" sz="60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王漢宗特黑體"/>
              <a:cs typeface="+mn-c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122974" y="8339747"/>
            <a:ext cx="4517678" cy="115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自我要求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009527" y="3820637"/>
            <a:ext cx="4517678" cy="115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教師引導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009527" y="6833377"/>
            <a:ext cx="4517678" cy="115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經驗傳承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122974" y="5343258"/>
            <a:ext cx="4517678" cy="115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同儕互學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A9E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9035" y="220869"/>
            <a:ext cx="10350284" cy="9845262"/>
            <a:chOff x="0" y="0"/>
            <a:chExt cx="4951707" cy="47100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51707" cy="4710099"/>
            </a:xfrm>
            <a:custGeom>
              <a:avLst/>
              <a:gdLst/>
              <a:ahLst/>
              <a:cxnLst/>
              <a:rect l="l" t="t" r="r" b="b"/>
              <a:pathLst>
                <a:path w="4951707" h="4710099">
                  <a:moveTo>
                    <a:pt x="0" y="0"/>
                  </a:moveTo>
                  <a:lnTo>
                    <a:pt x="4951707" y="0"/>
                  </a:lnTo>
                  <a:lnTo>
                    <a:pt x="4951707" y="4710099"/>
                  </a:lnTo>
                  <a:lnTo>
                    <a:pt x="0" y="4710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76665" y="1378342"/>
            <a:ext cx="10453933" cy="965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037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概括性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8037"/>
              </a:solidFill>
              <a:effectLst/>
              <a:uLnTx/>
              <a:uFillTx/>
              <a:latin typeface="Calibri"/>
              <a:ea typeface="王漢宗特黑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新細明體" panose="02020500000000000000" pitchFamily="18" charset="-120"/>
                <a:cs typeface="+mn-cs"/>
              </a:rPr>
              <a:t>1.</a:t>
            </a:r>
            <a:r>
              <a:rPr kumimoji="0" lang="en-US" altLang="zh-TW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577AB2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學習歷程</a:t>
            </a:r>
            <a:r>
              <a:rPr kumimoji="0" lang="zh-TW" altLang="en-US" sz="60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系統操作</a:t>
            </a:r>
            <a:r>
              <a:rPr kumimoji="0" lang="zh-TW" altLang="en-US" sz="6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內容強化</a:t>
            </a:r>
            <a:endParaRPr kumimoji="0" lang="en-US" altLang="zh-TW" sz="6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王漢宗特黑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新細明體" panose="02020500000000000000" pitchFamily="18" charset="-120"/>
                <a:cs typeface="+mn-cs"/>
              </a:rPr>
              <a:t>  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百字簡述 </a:t>
            </a:r>
            <a:r>
              <a:rPr kumimoji="0" lang="en-US" altLang="zh-TW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80~100</a:t>
            </a:r>
            <a:r>
              <a:rPr lang="zh-TW" altLang="en-US" sz="6000" dirty="0">
                <a:latin typeface="王漢宗特黑體" panose="02020500000000000000" charset="-120"/>
                <a:ea typeface="王漢宗特黑體" panose="02020500000000000000" charset="-120"/>
              </a:rPr>
              <a:t>字</a:t>
            </a:r>
            <a:endParaRPr kumimoji="0" lang="en-US" altLang="zh-TW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2.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577AB2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課程學習歷程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577AB2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自述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撰寫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王漢宗特黑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800~1500字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3.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577AB2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多元表現綜整心得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撰寫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王漢宗特黑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800字+3張圖片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037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獨特性-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各校系需求盤點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王漢宗特黑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81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王漢宗特黑體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1135275" y="220869"/>
            <a:ext cx="6833690" cy="9845262"/>
            <a:chOff x="0" y="0"/>
            <a:chExt cx="3269324" cy="47100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69324" cy="4710099"/>
            </a:xfrm>
            <a:custGeom>
              <a:avLst/>
              <a:gdLst/>
              <a:ahLst/>
              <a:cxnLst/>
              <a:rect l="l" t="t" r="r" b="b"/>
              <a:pathLst>
                <a:path w="3269324" h="4710099">
                  <a:moveTo>
                    <a:pt x="0" y="0"/>
                  </a:moveTo>
                  <a:lnTo>
                    <a:pt x="3269324" y="0"/>
                  </a:lnTo>
                  <a:lnTo>
                    <a:pt x="3269324" y="4710099"/>
                  </a:lnTo>
                  <a:lnTo>
                    <a:pt x="0" y="4710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85566" y="601981"/>
            <a:ext cx="6533109" cy="13719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85566" y="2359116"/>
            <a:ext cx="6192494" cy="13004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85566" y="3865486"/>
            <a:ext cx="6192494" cy="130042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85566" y="5371856"/>
            <a:ext cx="6192494" cy="13004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85566" y="6878226"/>
            <a:ext cx="6192494" cy="13004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285566" y="8384595"/>
            <a:ext cx="6192494" cy="13004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490614" y="2359116"/>
            <a:ext cx="1267922" cy="12679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490614" y="3881737"/>
            <a:ext cx="1267922" cy="12679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490614" y="5404358"/>
            <a:ext cx="1267922" cy="126792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6490614" y="6878226"/>
            <a:ext cx="1267922" cy="126792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490614" y="8400846"/>
            <a:ext cx="1267922" cy="12679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6775426" y="2359116"/>
            <a:ext cx="1031684" cy="107327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6775426" y="3883987"/>
            <a:ext cx="1031684" cy="107327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6775426" y="5408857"/>
            <a:ext cx="1031684" cy="107327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6775426" y="6933728"/>
            <a:ext cx="1031684" cy="107327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6775426" y="8458599"/>
            <a:ext cx="1031684" cy="107327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398301" y="0"/>
            <a:ext cx="9826925" cy="1487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11</a:t>
            </a:r>
            <a:r>
              <a:rPr kumimoji="0" lang="en-US" altLang="zh-TW" sz="9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-</a:t>
            </a:r>
            <a:r>
              <a:rPr lang="en-US" sz="9000" dirty="0">
                <a:solidFill>
                  <a:srgbClr val="000000"/>
                </a:solidFill>
                <a:latin typeface="王漢宗特黑體"/>
              </a:rPr>
              <a:t>2</a:t>
            </a:r>
            <a:r>
              <a:rPr kumimoji="0" lang="en-US" sz="9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強化重點</a:t>
            </a:r>
            <a:endParaRPr kumimoji="0" lang="en-US" sz="9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/>
              <a:ea typeface="+mn-ea"/>
              <a:cs typeface="+mn-c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496554" y="712959"/>
            <a:ext cx="6138975" cy="1149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5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8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師生共學</a:t>
            </a:r>
            <a:endParaRPr kumimoji="0" lang="en-US" sz="683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王漢宗特黑體"/>
              <a:cs typeface="+mn-c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1839219" y="2329641"/>
            <a:ext cx="4517678" cy="115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導師隨行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839219" y="8355120"/>
            <a:ext cx="4517678" cy="115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升學明確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009527" y="3643612"/>
            <a:ext cx="4517678" cy="115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課諮輔助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009527" y="5170732"/>
            <a:ext cx="4517678" cy="115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輔導方向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009527" y="6687349"/>
            <a:ext cx="4517678" cy="115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歷程優化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CA8F937-CEE5-6E9C-7501-611A9E8673F5}"/>
              </a:ext>
            </a:extLst>
          </p:cNvPr>
          <p:cNvSpPr/>
          <p:nvPr/>
        </p:nvSpPr>
        <p:spPr>
          <a:xfrm>
            <a:off x="463966" y="4515698"/>
            <a:ext cx="8527633" cy="43929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3275675-E94A-5B77-9F4B-90D929767C8C}"/>
              </a:ext>
            </a:extLst>
          </p:cNvPr>
          <p:cNvSpPr txBox="1"/>
          <p:nvPr/>
        </p:nvSpPr>
        <p:spPr>
          <a:xfrm>
            <a:off x="9052037" y="3325824"/>
            <a:ext cx="962075" cy="67403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solidFill>
                  <a:srgbClr val="FF0000"/>
                </a:solidFill>
                <a:latin typeface="王漢宗特黑體" panose="02020500000000000000" charset="-120"/>
                <a:ea typeface="王漢宗特黑體" panose="02020500000000000000" charset="-120"/>
              </a:rPr>
              <a:t>僅限</a:t>
            </a:r>
            <a:endParaRPr lang="en-US" altLang="zh-TW" sz="5400" dirty="0">
              <a:solidFill>
                <a:srgbClr val="FF0000"/>
              </a:solidFill>
              <a:latin typeface="王漢宗特黑體" panose="02020500000000000000" charset="-120"/>
              <a:ea typeface="王漢宗特黑體" panose="02020500000000000000" charset="-120"/>
            </a:endParaRPr>
          </a:p>
          <a:p>
            <a:r>
              <a:rPr lang="zh-TW" altLang="en-US" sz="5400" dirty="0">
                <a:solidFill>
                  <a:srgbClr val="0066FF"/>
                </a:solidFill>
                <a:highlight>
                  <a:srgbClr val="FFFF00"/>
                </a:highlight>
                <a:latin typeface="王漢宗特黑體" panose="02020500000000000000" charset="-120"/>
                <a:ea typeface="王漢宗特黑體" panose="02020500000000000000" charset="-120"/>
              </a:rPr>
              <a:t>大學個人申請</a:t>
            </a:r>
          </a:p>
        </p:txBody>
      </p:sp>
    </p:spTree>
    <p:extLst>
      <p:ext uri="{BB962C8B-B14F-4D97-AF65-F5344CB8AC3E}">
        <p14:creationId xmlns:p14="http://schemas.microsoft.com/office/powerpoint/2010/main" val="10473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A9E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9035" y="220869"/>
            <a:ext cx="10350284" cy="9845262"/>
            <a:chOff x="0" y="0"/>
            <a:chExt cx="4951707" cy="47100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51707" cy="4710099"/>
            </a:xfrm>
            <a:custGeom>
              <a:avLst/>
              <a:gdLst/>
              <a:ahLst/>
              <a:cxnLst/>
              <a:rect l="l" t="t" r="r" b="b"/>
              <a:pathLst>
                <a:path w="4951707" h="4710099">
                  <a:moveTo>
                    <a:pt x="0" y="0"/>
                  </a:moveTo>
                  <a:lnTo>
                    <a:pt x="4951707" y="0"/>
                  </a:lnTo>
                  <a:lnTo>
                    <a:pt x="4951707" y="4710099"/>
                  </a:lnTo>
                  <a:lnTo>
                    <a:pt x="0" y="4710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69325" y="1287956"/>
            <a:ext cx="10076375" cy="9830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defRPr/>
            </a:pPr>
            <a:r>
              <a:rPr kumimoji="0" lang="en-US" altLang="zh-TW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各校系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獨特性</a:t>
            </a:r>
            <a:endParaRPr lang="en-US" sz="6000" dirty="0">
              <a:solidFill>
                <a:srgbClr val="00B050"/>
              </a:solidFill>
              <a:latin typeface="Calibri"/>
              <a:ea typeface="王漢宗特黑體"/>
            </a:endParaRPr>
          </a:p>
          <a:p>
            <a:pPr algn="ctr">
              <a:lnSpc>
                <a:spcPts val="8400"/>
              </a:lnSpc>
              <a:defRPr/>
            </a:pPr>
            <a:r>
              <a:rPr lang="en-US" altLang="zh-TW" sz="6000" b="1" i="0" u="sng" dirty="0">
                <a:solidFill>
                  <a:srgbClr val="C30D23"/>
                </a:solidFill>
                <a:effectLst/>
                <a:latin typeface="王漢宗特黑體" panose="02020500000000000000" charset="-120"/>
                <a:ea typeface="王漢宗特黑體" panose="02020500000000000000" charset="-120"/>
              </a:rPr>
              <a:t>112</a:t>
            </a:r>
            <a:r>
              <a:rPr lang="zh-TW" altLang="en-US" sz="6000" b="1" i="0" u="sng" dirty="0">
                <a:solidFill>
                  <a:srgbClr val="C30D23"/>
                </a:solidFill>
                <a:effectLst/>
                <a:latin typeface="王漢宗特黑體" panose="02020500000000000000" charset="-120"/>
                <a:ea typeface="王漢宗特黑體" panose="02020500000000000000" charset="-120"/>
              </a:rPr>
              <a:t>入學各校系簡章</a:t>
            </a:r>
            <a:endParaRPr lang="zh-TW" altLang="en-US" sz="6000" b="0" i="0" u="sng" dirty="0">
              <a:solidFill>
                <a:srgbClr val="036EB8"/>
              </a:solidFill>
              <a:effectLst/>
              <a:latin typeface="王漢宗特黑體" panose="02020500000000000000" charset="-120"/>
              <a:ea typeface="王漢宗特黑體" panose="02020500000000000000" charset="-120"/>
            </a:endParaRPr>
          </a:p>
          <a:p>
            <a:pPr>
              <a:lnSpc>
                <a:spcPts val="8149"/>
              </a:lnSpc>
              <a:defRPr/>
            </a:pPr>
            <a:r>
              <a:rPr lang="zh-TW" altLang="en-US" sz="6000" b="1" i="0" dirty="0">
                <a:solidFill>
                  <a:srgbClr val="002060"/>
                </a:solidFill>
                <a:effectLst/>
                <a:latin typeface="王漢宗特黑體" panose="02020500000000000000" charset="-120"/>
                <a:ea typeface="王漢宗特黑體" panose="02020500000000000000" charset="-120"/>
              </a:rPr>
              <a:t>     </a:t>
            </a:r>
            <a:r>
              <a:rPr lang="zh-TW" altLang="en-US" sz="6000" b="1" i="0" dirty="0">
                <a:solidFill>
                  <a:srgbClr val="6600FF"/>
                </a:solidFill>
                <a:effectLst/>
                <a:latin typeface="王漢宗特黑體" panose="02020500000000000000" charset="-120"/>
                <a:ea typeface="王漢宗特黑體" panose="02020500000000000000" charset="-120"/>
              </a:rPr>
              <a:t>大學申請</a:t>
            </a:r>
            <a:r>
              <a:rPr lang="en-US" altLang="zh-TW" sz="6000" b="1" i="0" dirty="0">
                <a:solidFill>
                  <a:srgbClr val="002060"/>
                </a:solidFill>
                <a:effectLst/>
                <a:latin typeface="王漢宗特黑體" panose="02020500000000000000" charset="-120"/>
                <a:ea typeface="王漢宗特黑體" panose="02020500000000000000" charset="-120"/>
              </a:rPr>
              <a:t>.</a:t>
            </a:r>
            <a:r>
              <a:rPr lang="zh-TW" altLang="en-US" sz="6000" b="1" i="0" dirty="0">
                <a:solidFill>
                  <a:srgbClr val="7030A0"/>
                </a:solidFill>
                <a:effectLst/>
                <a:latin typeface="王漢宗特黑體" panose="02020500000000000000" charset="-120"/>
                <a:ea typeface="王漢宗特黑體" panose="02020500000000000000" charset="-120"/>
              </a:rPr>
              <a:t>四技申請</a:t>
            </a:r>
            <a:endParaRPr lang="en-US" altLang="zh-TW" sz="6000" b="1" i="0" dirty="0">
              <a:solidFill>
                <a:srgbClr val="7030A0"/>
              </a:solidFill>
              <a:effectLst/>
              <a:latin typeface="王漢宗特黑體" panose="02020500000000000000" charset="-120"/>
              <a:ea typeface="王漢宗特黑體" panose="02020500000000000000" charset="-120"/>
            </a:endParaRPr>
          </a:p>
          <a:p>
            <a:pPr>
              <a:lnSpc>
                <a:spcPts val="8149"/>
              </a:lnSpc>
              <a:defRPr/>
            </a:pPr>
            <a:r>
              <a:rPr lang="zh-TW" altLang="en-US" sz="6000" b="1" i="0" cap="all" dirty="0">
                <a:solidFill>
                  <a:srgbClr val="002060"/>
                </a:solidFill>
                <a:effectLst/>
                <a:latin typeface="王漢宗特黑體" panose="02020500000000000000" charset="-120"/>
                <a:ea typeface="王漢宗特黑體" panose="02020500000000000000" charset="-120"/>
              </a:rPr>
              <a:t>   </a:t>
            </a:r>
            <a:r>
              <a:rPr lang="zh-TW" altLang="en-US" sz="6000" b="1" i="0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黑體" panose="02020500000000000000" charset="-120"/>
                <a:ea typeface="王漢宗特黑體" panose="02020500000000000000" charset="-120"/>
              </a:rPr>
              <a:t>甄選入學</a:t>
            </a:r>
            <a:r>
              <a:rPr lang="en-US" altLang="zh-TW" sz="6000" b="1" i="0" dirty="0">
                <a:solidFill>
                  <a:srgbClr val="002060"/>
                </a:solidFill>
                <a:effectLst/>
                <a:latin typeface="王漢宗特黑體" panose="02020500000000000000" charset="-120"/>
                <a:ea typeface="王漢宗特黑體" panose="02020500000000000000" charset="-120"/>
              </a:rPr>
              <a:t>.</a:t>
            </a:r>
            <a:r>
              <a:rPr lang="zh-TW" altLang="en-US" sz="6000" b="1" i="0" cap="all" dirty="0">
                <a:solidFill>
                  <a:srgbClr val="002060"/>
                </a:solidFill>
                <a:effectLst/>
                <a:latin typeface="王漢宗特黑體" panose="02020500000000000000" charset="-120"/>
                <a:ea typeface="王漢宗特黑體" panose="02020500000000000000" charset="-120"/>
              </a:rPr>
              <a:t>技優甄審入學</a:t>
            </a:r>
            <a:endParaRPr lang="en-US" altLang="zh-TW" sz="6000" b="1" i="0" cap="all" dirty="0">
              <a:solidFill>
                <a:srgbClr val="002060"/>
              </a:solidFill>
              <a:effectLst/>
              <a:latin typeface="王漢宗特黑體" panose="02020500000000000000" charset="-120"/>
              <a:ea typeface="王漢宗特黑體" panose="02020500000000000000" charset="-120"/>
            </a:endParaRPr>
          </a:p>
          <a:p>
            <a:pPr>
              <a:lnSpc>
                <a:spcPts val="6000"/>
              </a:lnSpc>
              <a:defRPr/>
            </a:pPr>
            <a:endParaRPr lang="en-US" altLang="zh-TW" sz="6000" b="1" cap="all" dirty="0">
              <a:solidFill>
                <a:srgbClr val="002060"/>
              </a:solidFill>
              <a:latin typeface="王漢宗特黑體" panose="02020500000000000000" charset="-120"/>
              <a:ea typeface="王漢宗特黑體" panose="02020500000000000000" charset="-120"/>
            </a:endParaRPr>
          </a:p>
          <a:p>
            <a:pPr algn="ctr">
              <a:lnSpc>
                <a:spcPts val="6000"/>
              </a:lnSpc>
              <a:defRPr/>
            </a:pPr>
            <a:r>
              <a:rPr lang="zh-TW" altLang="en-US" sz="4400" b="1" i="0" u="sng" dirty="0">
                <a:solidFill>
                  <a:srgbClr val="C00000"/>
                </a:solidFill>
                <a:effectLst/>
                <a:latin typeface="王漢宗特黑體" panose="02020500000000000000" charset="-120"/>
                <a:ea typeface="王漢宗特黑體" panose="02020500000000000000" charset="-120"/>
              </a:rPr>
              <a:t>學習準備建議方向及備審資料審查重點</a:t>
            </a:r>
            <a:endParaRPr lang="en-US" altLang="zh-TW" sz="4400" b="1" i="0" u="sng" dirty="0">
              <a:solidFill>
                <a:srgbClr val="C00000"/>
              </a:solidFill>
              <a:effectLst/>
              <a:latin typeface="王漢宗特黑體" panose="02020500000000000000" charset="-120"/>
              <a:ea typeface="王漢宗特黑體" panose="02020500000000000000" charset="-120"/>
            </a:endParaRPr>
          </a:p>
          <a:p>
            <a:pPr algn="ctr">
              <a:lnSpc>
                <a:spcPts val="6000"/>
              </a:lnSpc>
              <a:defRPr/>
            </a:pPr>
            <a:endParaRPr lang="en-US" altLang="zh-TW" sz="4400" b="1" u="sng" dirty="0">
              <a:solidFill>
                <a:srgbClr val="C00000"/>
              </a:solidFill>
              <a:latin typeface="王漢宗特黑體" panose="02020500000000000000" charset="-120"/>
              <a:ea typeface="王漢宗特黑體" panose="02020500000000000000" charset="-120"/>
            </a:endParaRPr>
          </a:p>
          <a:p>
            <a:pPr algn="ctr">
              <a:lnSpc>
                <a:spcPts val="6000"/>
              </a:lnSpc>
              <a:defRPr/>
            </a:pPr>
            <a:r>
              <a:rPr lang="en-US" altLang="zh-TW" sz="4400" b="1" i="0" u="sng" dirty="0" err="1">
                <a:solidFill>
                  <a:srgbClr val="C00000"/>
                </a:solidFill>
                <a:effectLst/>
                <a:latin typeface="王漢宗特黑體" panose="02020500000000000000" charset="-120"/>
                <a:ea typeface="王漢宗特黑體" panose="02020500000000000000" charset="-120"/>
              </a:rPr>
              <a:t>Collego</a:t>
            </a:r>
            <a:r>
              <a:rPr lang="zh-TW" altLang="en-US" sz="4400" b="1" i="0" u="sng" dirty="0">
                <a:solidFill>
                  <a:srgbClr val="C00000"/>
                </a:solidFill>
                <a:effectLst/>
                <a:latin typeface="王漢宗特黑體" panose="02020500000000000000" charset="-120"/>
                <a:ea typeface="王漢宗特黑體" panose="02020500000000000000" charset="-120"/>
              </a:rPr>
              <a:t>各校系所需能力特質</a:t>
            </a:r>
            <a:endParaRPr lang="en-US" altLang="zh-TW" sz="4400" b="1" i="0" u="sng" dirty="0">
              <a:solidFill>
                <a:srgbClr val="C00000"/>
              </a:solidFill>
              <a:effectLst/>
              <a:latin typeface="王漢宗特黑體" panose="02020500000000000000" charset="-120"/>
              <a:ea typeface="王漢宗特黑體" panose="02020500000000000000" charset="-120"/>
            </a:endParaRPr>
          </a:p>
          <a:p>
            <a:pPr algn="ctr">
              <a:lnSpc>
                <a:spcPts val="6000"/>
              </a:lnSpc>
              <a:defRPr/>
            </a:pPr>
            <a:endParaRPr lang="en-US" altLang="zh-TW" sz="4400" b="1" u="sng" dirty="0">
              <a:solidFill>
                <a:srgbClr val="C00000"/>
              </a:solidFill>
              <a:latin typeface="王漢宗特黑體" panose="02020500000000000000" charset="-120"/>
              <a:ea typeface="王漢宗特黑體" panose="02020500000000000000" charset="-120"/>
            </a:endParaRPr>
          </a:p>
          <a:p>
            <a:pPr algn="ctr">
              <a:lnSpc>
                <a:spcPts val="6000"/>
              </a:lnSpc>
              <a:defRPr/>
            </a:pPr>
            <a:r>
              <a:rPr lang="zh-TW" altLang="en-US" sz="4400" b="1" i="0" u="sng" dirty="0">
                <a:solidFill>
                  <a:srgbClr val="00B050"/>
                </a:solidFill>
                <a:effectLst/>
                <a:latin typeface="王漢宗特黑體" panose="02020500000000000000" charset="-120"/>
                <a:ea typeface="王漢宗特黑體" panose="02020500000000000000" charset="-120"/>
              </a:rPr>
              <a:t>規劃與盤點目前學習歷程上傳或勾選狀況</a:t>
            </a:r>
            <a:r>
              <a:rPr lang="zh-TW" altLang="en-US" sz="6000" b="1" i="0" cap="all" dirty="0">
                <a:solidFill>
                  <a:srgbClr val="00B05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ts val="81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王漢宗特黑體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1135275" y="220869"/>
            <a:ext cx="6833690" cy="9845262"/>
            <a:chOff x="0" y="0"/>
            <a:chExt cx="3269324" cy="47100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69324" cy="4710099"/>
            </a:xfrm>
            <a:custGeom>
              <a:avLst/>
              <a:gdLst/>
              <a:ahLst/>
              <a:cxnLst/>
              <a:rect l="l" t="t" r="r" b="b"/>
              <a:pathLst>
                <a:path w="3269324" h="4710099">
                  <a:moveTo>
                    <a:pt x="0" y="0"/>
                  </a:moveTo>
                  <a:lnTo>
                    <a:pt x="3269324" y="0"/>
                  </a:lnTo>
                  <a:lnTo>
                    <a:pt x="3269324" y="4710099"/>
                  </a:lnTo>
                  <a:lnTo>
                    <a:pt x="0" y="4710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85566" y="601981"/>
            <a:ext cx="6533109" cy="13719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85566" y="2359116"/>
            <a:ext cx="6192494" cy="13004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85566" y="3865486"/>
            <a:ext cx="6192494" cy="130042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85566" y="5371856"/>
            <a:ext cx="6192494" cy="13004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85566" y="6878226"/>
            <a:ext cx="6192494" cy="13004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285566" y="8384595"/>
            <a:ext cx="6192494" cy="13004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490614" y="2359116"/>
            <a:ext cx="1267922" cy="12679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490614" y="3881737"/>
            <a:ext cx="1267922" cy="12679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490614" y="5404358"/>
            <a:ext cx="1267922" cy="126792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6490614" y="6878226"/>
            <a:ext cx="1267922" cy="126792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490614" y="8400846"/>
            <a:ext cx="1267922" cy="12679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6775426" y="2359116"/>
            <a:ext cx="1031684" cy="107327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6775426" y="3883987"/>
            <a:ext cx="1031684" cy="107327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6775426" y="5408857"/>
            <a:ext cx="1031684" cy="107327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6775426" y="6933728"/>
            <a:ext cx="1031684" cy="107327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6775426" y="8458599"/>
            <a:ext cx="1031684" cy="107327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904203" y="-144424"/>
            <a:ext cx="9826925" cy="1432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11</a:t>
            </a:r>
            <a:r>
              <a:rPr kumimoji="0" lang="en-US" altLang="zh-TW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-</a:t>
            </a:r>
            <a:r>
              <a:rPr lang="en-US" sz="7200" dirty="0">
                <a:solidFill>
                  <a:srgbClr val="000000"/>
                </a:solidFill>
                <a:latin typeface="王漢宗特黑體"/>
              </a:rPr>
              <a:t>2</a:t>
            </a:r>
            <a:r>
              <a:rPr kumimoji="0" lang="zh-TW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</a:rPr>
              <a:t>自我檢視與盤點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496554" y="712959"/>
            <a:ext cx="6138975" cy="1149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5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8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師生共學</a:t>
            </a:r>
            <a:endParaRPr kumimoji="0" lang="en-US" sz="683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王漢宗特黑體"/>
              <a:cs typeface="+mn-c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1839219" y="2329641"/>
            <a:ext cx="4517678" cy="115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導師隨行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839219" y="8355120"/>
            <a:ext cx="4517678" cy="115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升學明確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009527" y="3643612"/>
            <a:ext cx="4517678" cy="115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課諮輔助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009527" y="5170732"/>
            <a:ext cx="4517678" cy="115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輔導方向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009527" y="6687349"/>
            <a:ext cx="4517678" cy="115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歷程優化</a:t>
            </a: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AD94833D-7339-E13D-2703-AE93961CC0FB}"/>
              </a:ext>
            </a:extLst>
          </p:cNvPr>
          <p:cNvCxnSpPr/>
          <p:nvPr/>
        </p:nvCxnSpPr>
        <p:spPr>
          <a:xfrm>
            <a:off x="5562600" y="5600700"/>
            <a:ext cx="0" cy="722028"/>
          </a:xfrm>
          <a:prstGeom prst="straightConnector1">
            <a:avLst/>
          </a:prstGeom>
          <a:ln w="76200">
            <a:solidFill>
              <a:srgbClr val="0033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C3B35EBE-D9C3-83E8-7F11-5932AF45DE91}"/>
              </a:ext>
            </a:extLst>
          </p:cNvPr>
          <p:cNvCxnSpPr/>
          <p:nvPr/>
        </p:nvCxnSpPr>
        <p:spPr>
          <a:xfrm>
            <a:off x="5562600" y="7117317"/>
            <a:ext cx="0" cy="722028"/>
          </a:xfrm>
          <a:prstGeom prst="straightConnector1">
            <a:avLst/>
          </a:prstGeom>
          <a:ln w="76200">
            <a:solidFill>
              <a:srgbClr val="0033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91384152-DC2D-0D33-3651-B0D5FF05D45F}"/>
              </a:ext>
            </a:extLst>
          </p:cNvPr>
          <p:cNvCxnSpPr/>
          <p:nvPr/>
        </p:nvCxnSpPr>
        <p:spPr>
          <a:xfrm>
            <a:off x="5562600" y="8648700"/>
            <a:ext cx="0" cy="722028"/>
          </a:xfrm>
          <a:prstGeom prst="straightConnector1">
            <a:avLst/>
          </a:prstGeom>
          <a:ln w="76200">
            <a:solidFill>
              <a:srgbClr val="0033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40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4A5E77CA-EB57-6434-4841-5EC4CE8B28D4}"/>
              </a:ext>
            </a:extLst>
          </p:cNvPr>
          <p:cNvSpPr/>
          <p:nvPr/>
        </p:nvSpPr>
        <p:spPr>
          <a:xfrm>
            <a:off x="2190750" y="2400300"/>
            <a:ext cx="13754100" cy="577596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Google Shape;173;p19">
            <a:extLst>
              <a:ext uri="{FF2B5EF4-FFF2-40B4-BE49-F238E27FC236}">
                <a16:creationId xmlns:a16="http://schemas.microsoft.com/office/drawing/2014/main" id="{04FF30EB-D8A7-B8DF-4226-6197E026F379}"/>
              </a:ext>
            </a:extLst>
          </p:cNvPr>
          <p:cNvSpPr txBox="1">
            <a:spLocks/>
          </p:cNvSpPr>
          <p:nvPr/>
        </p:nvSpPr>
        <p:spPr>
          <a:xfrm>
            <a:off x="1028700" y="2374232"/>
            <a:ext cx="16078200" cy="577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113</a:t>
            </a:r>
            <a:r>
              <a:rPr kumimoji="0" lang="zh-TW" alt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學年</a:t>
            </a:r>
            <a:endParaRPr lang="en-US" altLang="zh-TW" sz="15000" dirty="0">
              <a:solidFill>
                <a:srgbClr val="000000"/>
              </a:solidFill>
              <a:latin typeface="王漢宗特黑體" panose="02020500000000000000" charset="-120"/>
              <a:ea typeface="王漢宗特黑體" panose="02020500000000000000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升學資訊分享</a:t>
            </a:r>
            <a:endParaRPr kumimoji="0" lang="en-US" altLang="zh-TW" sz="15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0400" dirty="0">
                <a:solidFill>
                  <a:srgbClr val="FF0000"/>
                </a:solidFill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請參考第二部影片</a:t>
            </a:r>
            <a:endParaRPr kumimoji="0" lang="en-US" altLang="zh-TW" sz="10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57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838284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85800" y="7581900"/>
            <a:ext cx="17373600" cy="2360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5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803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曙光</a:t>
            </a:r>
            <a:r>
              <a:rPr lang="zh-TW" altLang="en-US" sz="9600" b="1" dirty="0">
                <a:solidFill>
                  <a:srgbClr val="0080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親師</a:t>
            </a:r>
            <a:r>
              <a:rPr kumimoji="0" lang="zh-TW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803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生共學！共創！同成長！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8037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133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0A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0E7041-17A5-BD13-98C1-AEFB1FD1A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5E84655C-0BF9-EDAF-25B8-F9B1640CC668}"/>
              </a:ext>
            </a:extLst>
          </p:cNvPr>
          <p:cNvSpPr/>
          <p:nvPr/>
        </p:nvSpPr>
        <p:spPr>
          <a:xfrm>
            <a:off x="2190750" y="2400300"/>
            <a:ext cx="13754100" cy="577596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Google Shape;173;p19">
            <a:extLst>
              <a:ext uri="{FF2B5EF4-FFF2-40B4-BE49-F238E27FC236}">
                <a16:creationId xmlns:a16="http://schemas.microsoft.com/office/drawing/2014/main" id="{6906C920-4224-3B47-70ED-384C9BF3F7B3}"/>
              </a:ext>
            </a:extLst>
          </p:cNvPr>
          <p:cNvSpPr txBox="1">
            <a:spLocks/>
          </p:cNvSpPr>
          <p:nvPr/>
        </p:nvSpPr>
        <p:spPr>
          <a:xfrm>
            <a:off x="1028700" y="2374232"/>
            <a:ext cx="16078200" cy="577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j-cs"/>
              </a:rPr>
              <a:t>113</a:t>
            </a:r>
            <a:r>
              <a:rPr kumimoji="0" lang="zh-TW" alt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j-cs"/>
              </a:rPr>
              <a:t>學年</a:t>
            </a:r>
            <a:endParaRPr kumimoji="0" lang="en-US" altLang="zh-TW" sz="15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j-cs"/>
              </a:rPr>
              <a:t>升學資訊分享</a:t>
            </a:r>
            <a:endParaRPr kumimoji="0" lang="en-US" altLang="zh-TW" sz="15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j-cs"/>
              </a:rPr>
              <a:t>請參考第二部影片</a:t>
            </a:r>
            <a:endParaRPr kumimoji="0" lang="en-US" altLang="zh-TW" sz="10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4191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2190C829-96A8-FAAE-E6AA-FE6CEF4D36BD}"/>
              </a:ext>
            </a:extLst>
          </p:cNvPr>
          <p:cNvSpPr/>
          <p:nvPr/>
        </p:nvSpPr>
        <p:spPr>
          <a:xfrm>
            <a:off x="3505200" y="4152900"/>
            <a:ext cx="11125200" cy="34290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3" name="Google Shape;173;p19"/>
          <p:cNvSpPr txBox="1">
            <a:spLocks noGrp="1"/>
          </p:cNvSpPr>
          <p:nvPr>
            <p:ph type="title"/>
          </p:nvPr>
        </p:nvSpPr>
        <p:spPr>
          <a:xfrm>
            <a:off x="4114800" y="3543300"/>
            <a:ext cx="13921740" cy="528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壹</a:t>
            </a:r>
            <a:r>
              <a:rPr lang="zh-TW" altLang="en-US" b="1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件數規定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" name="Google Shape;174;p19"/>
          <p:cNvSpPr txBox="1">
            <a:spLocks noGrp="1"/>
          </p:cNvSpPr>
          <p:nvPr>
            <p:ph type="body" idx="1"/>
          </p:nvPr>
        </p:nvSpPr>
        <p:spPr>
          <a:xfrm>
            <a:off x="3086100" y="1447800"/>
            <a:ext cx="12115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kumimoji="0" lang="zh-TW" altLang="en-US" sz="1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FF"/>
                </a:highlight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學習歷程必知</a:t>
            </a:r>
            <a:endParaRPr kumimoji="0" lang="en-US" altLang="zh-TW" sz="15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FFFFFF"/>
              </a:highlight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05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02CEEC-6946-A128-DB78-884FEB996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C8DDC19-9BB4-753F-5AB6-5A7F44F0782A}"/>
              </a:ext>
            </a:extLst>
          </p:cNvPr>
          <p:cNvGrpSpPr/>
          <p:nvPr/>
        </p:nvGrpSpPr>
        <p:grpSpPr>
          <a:xfrm>
            <a:off x="11135275" y="220869"/>
            <a:ext cx="6833690" cy="9845262"/>
            <a:chOff x="0" y="0"/>
            <a:chExt cx="3269324" cy="471009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18CDEC8-10DC-0E71-0244-7C46F8C1A307}"/>
                </a:ext>
              </a:extLst>
            </p:cNvPr>
            <p:cNvSpPr/>
            <p:nvPr/>
          </p:nvSpPr>
          <p:spPr>
            <a:xfrm>
              <a:off x="0" y="0"/>
              <a:ext cx="3269324" cy="4710099"/>
            </a:xfrm>
            <a:custGeom>
              <a:avLst/>
              <a:gdLst/>
              <a:ahLst/>
              <a:cxnLst/>
              <a:rect l="l" t="t" r="r" b="b"/>
              <a:pathLst>
                <a:path w="3269324" h="4710099">
                  <a:moveTo>
                    <a:pt x="0" y="0"/>
                  </a:moveTo>
                  <a:lnTo>
                    <a:pt x="3269324" y="0"/>
                  </a:lnTo>
                  <a:lnTo>
                    <a:pt x="3269324" y="4710099"/>
                  </a:lnTo>
                  <a:lnTo>
                    <a:pt x="0" y="4710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9C20D55D-EB2A-BCC5-1AD2-DDD80906FB6E}"/>
              </a:ext>
            </a:extLst>
          </p:cNvPr>
          <p:cNvGrpSpPr/>
          <p:nvPr/>
        </p:nvGrpSpPr>
        <p:grpSpPr>
          <a:xfrm>
            <a:off x="319035" y="220869"/>
            <a:ext cx="10350284" cy="4582430"/>
            <a:chOff x="0" y="0"/>
            <a:chExt cx="4951707" cy="2192293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67DD69C-66A0-686D-6C32-50265CC96FC8}"/>
                </a:ext>
              </a:extLst>
            </p:cNvPr>
            <p:cNvSpPr/>
            <p:nvPr/>
          </p:nvSpPr>
          <p:spPr>
            <a:xfrm>
              <a:off x="0" y="0"/>
              <a:ext cx="4951707" cy="2192293"/>
            </a:xfrm>
            <a:custGeom>
              <a:avLst/>
              <a:gdLst/>
              <a:ahLst/>
              <a:cxnLst/>
              <a:rect l="l" t="t" r="r" b="b"/>
              <a:pathLst>
                <a:path w="4951707" h="2192293">
                  <a:moveTo>
                    <a:pt x="0" y="0"/>
                  </a:moveTo>
                  <a:lnTo>
                    <a:pt x="4951707" y="0"/>
                  </a:lnTo>
                  <a:lnTo>
                    <a:pt x="4951707" y="2192293"/>
                  </a:lnTo>
                  <a:lnTo>
                    <a:pt x="0" y="21922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4" name="Picture 14">
            <a:extLst>
              <a:ext uri="{FF2B5EF4-FFF2-40B4-BE49-F238E27FC236}">
                <a16:creationId xmlns:a16="http://schemas.microsoft.com/office/drawing/2014/main" id="{907CF5B7-21BA-93A1-8B91-B06B2CC185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8714" y="5193279"/>
            <a:ext cx="10190925" cy="4671312"/>
          </a:xfrm>
          <a:prstGeom prst="rect">
            <a:avLst/>
          </a:prstGeom>
        </p:spPr>
      </p:pic>
      <p:sp>
        <p:nvSpPr>
          <p:cNvPr id="20" name="TextBox 20">
            <a:extLst>
              <a:ext uri="{FF2B5EF4-FFF2-40B4-BE49-F238E27FC236}">
                <a16:creationId xmlns:a16="http://schemas.microsoft.com/office/drawing/2014/main" id="{1BC0FD27-6106-D3CB-3E5A-249481819A7F}"/>
              </a:ext>
            </a:extLst>
          </p:cNvPr>
          <p:cNvSpPr txBox="1"/>
          <p:nvPr/>
        </p:nvSpPr>
        <p:spPr>
          <a:xfrm>
            <a:off x="151006" y="790773"/>
            <a:ext cx="10686339" cy="3463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11</a:t>
            </a:r>
            <a:r>
              <a:rPr kumimoji="0" lang="en-US" altLang="zh-TW" sz="9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sz="9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-2 </a:t>
            </a:r>
            <a:r>
              <a:rPr kumimoji="0" lang="en-US" sz="9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學習歷程</a:t>
            </a:r>
            <a:endParaRPr kumimoji="0" lang="en-US" sz="9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學生</a:t>
            </a:r>
            <a:r>
              <a:rPr kumimoji="0" lang="zh-TW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與</a:t>
            </a:r>
            <a:r>
              <a:rPr kumimoji="0" lang="zh-TW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家長</a:t>
            </a:r>
            <a:r>
              <a:rPr kumimoji="0" lang="zh-TW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重要事務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王漢宗特黑體"/>
              <a:cs typeface="+mn-cs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E104163E-DD1F-6DBC-AF9D-42ACC1E0A4AE}"/>
              </a:ext>
            </a:extLst>
          </p:cNvPr>
          <p:cNvSpPr txBox="1"/>
          <p:nvPr/>
        </p:nvSpPr>
        <p:spPr>
          <a:xfrm>
            <a:off x="517920" y="8521311"/>
            <a:ext cx="9999865" cy="1127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4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報告者:陳念雯</a:t>
            </a:r>
            <a:r>
              <a:rPr kumimoji="0" lang="en-US" sz="674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 113.02.</a:t>
            </a:r>
            <a:r>
              <a:rPr kumimoji="0" lang="en-US" altLang="zh-TW" sz="674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王漢宗特黑體"/>
                <a:cs typeface="+mn-cs"/>
              </a:rPr>
              <a:t>26</a:t>
            </a:r>
            <a:endParaRPr kumimoji="0" lang="en-US" sz="674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王漢宗特黑體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43E549A-C9B1-CEDF-F1BC-54AF3277D7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1"/>
          <a:stretch/>
        </p:blipFill>
        <p:spPr>
          <a:xfrm>
            <a:off x="11135275" y="5850373"/>
            <a:ext cx="6833690" cy="4215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1FCDFC-A6B3-4488-B3E0-BFF689417D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35786" y="3245937"/>
            <a:ext cx="4872912" cy="1023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DE94A5-C753-20D2-DD04-BFB3B7F3C7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3773" y="4160933"/>
            <a:ext cx="4872912" cy="102331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0BBF4AF6-70D6-2598-5C1C-212BE00C3F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815314" y="4977613"/>
            <a:ext cx="5266978" cy="1023311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54159084-782F-8AAD-6452-EFE4CBD1AA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102326" y="225691"/>
            <a:ext cx="4872912" cy="1023311"/>
          </a:xfrm>
          <a:prstGeom prst="rect">
            <a:avLst/>
          </a:pr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0A1436BF-98EB-F803-A0C7-AC2D9BCFF505}"/>
              </a:ext>
            </a:extLst>
          </p:cNvPr>
          <p:cNvSpPr txBox="1"/>
          <p:nvPr/>
        </p:nvSpPr>
        <p:spPr>
          <a:xfrm>
            <a:off x="11296769" y="4144145"/>
            <a:ext cx="4280958" cy="75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4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11</a:t>
            </a:r>
            <a:r>
              <a:rPr kumimoji="0" lang="en-US" altLang="zh-TW" sz="4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sz="4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-2</a:t>
            </a:r>
            <a:r>
              <a:rPr kumimoji="0" lang="en-US" sz="458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強化重點</a:t>
            </a:r>
            <a:endParaRPr kumimoji="0" lang="en-US" sz="458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/>
              <a:ea typeface="+mn-ea"/>
              <a:cs typeface="+mn-cs"/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DA20BC9B-CD9D-DB27-121C-171F5EBA6CA8}"/>
              </a:ext>
            </a:extLst>
          </p:cNvPr>
          <p:cNvSpPr txBox="1"/>
          <p:nvPr/>
        </p:nvSpPr>
        <p:spPr>
          <a:xfrm>
            <a:off x="13037264" y="5012318"/>
            <a:ext cx="4852022" cy="722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4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113</a:t>
            </a:r>
            <a:r>
              <a:rPr kumimoji="0" lang="zh-TW" alt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學年升學資訊分享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n-cs"/>
            </a:endParaRP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F1224C81-EA09-8E46-FCDD-4989E59F8CA2}"/>
              </a:ext>
            </a:extLst>
          </p:cNvPr>
          <p:cNvSpPr txBox="1"/>
          <p:nvPr/>
        </p:nvSpPr>
        <p:spPr>
          <a:xfrm>
            <a:off x="11057810" y="342900"/>
            <a:ext cx="4637676" cy="692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學習歷程必知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n-cs"/>
            </a:endParaRP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09789794-82C2-C8DE-04C3-8D97548AD7DC}"/>
              </a:ext>
            </a:extLst>
          </p:cNvPr>
          <p:cNvSpPr txBox="1"/>
          <p:nvPr/>
        </p:nvSpPr>
        <p:spPr>
          <a:xfrm>
            <a:off x="13538782" y="3229977"/>
            <a:ext cx="4280958" cy="75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4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11</a:t>
            </a:r>
            <a:r>
              <a:rPr kumimoji="0" lang="en-US" altLang="zh-TW" sz="4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sz="4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-</a:t>
            </a:r>
            <a:r>
              <a:rPr kumimoji="0" lang="en-US" sz="458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2研習辦理</a:t>
            </a:r>
            <a:endParaRPr kumimoji="0" lang="en-US" sz="458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/>
              <a:ea typeface="+mn-ea"/>
              <a:cs typeface="+mn-cs"/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7A28B901-7FC1-6709-E68A-B2E7C599F4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005374" y="2236250"/>
            <a:ext cx="5080954" cy="1067000"/>
          </a:xfrm>
          <a:prstGeom prst="rect">
            <a:avLst/>
          </a:prstGeom>
        </p:spPr>
      </p:pic>
      <p:sp>
        <p:nvSpPr>
          <p:cNvPr id="28" name="TextBox 15">
            <a:extLst>
              <a:ext uri="{FF2B5EF4-FFF2-40B4-BE49-F238E27FC236}">
                <a16:creationId xmlns:a16="http://schemas.microsoft.com/office/drawing/2014/main" id="{768E1149-D460-0618-6E78-0A651EA0F70F}"/>
              </a:ext>
            </a:extLst>
          </p:cNvPr>
          <p:cNvSpPr txBox="1"/>
          <p:nvPr/>
        </p:nvSpPr>
        <p:spPr>
          <a:xfrm>
            <a:off x="11146408" y="2271231"/>
            <a:ext cx="4872912" cy="75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4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11</a:t>
            </a:r>
            <a:r>
              <a:rPr kumimoji="0" lang="en-US" altLang="zh-TW" sz="4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sz="4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-</a:t>
            </a:r>
            <a:r>
              <a:rPr kumimoji="0" lang="en-US" altLang="zh-TW" sz="458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sz="458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/>
                <a:ea typeface="+mn-ea"/>
                <a:cs typeface="+mn-cs"/>
              </a:rPr>
              <a:t>工作行事曆</a:t>
            </a:r>
            <a:endParaRPr kumimoji="0" lang="en-US" sz="458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/>
              <a:ea typeface="+mn-ea"/>
              <a:cs typeface="+mn-cs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8EBE815E-5F72-34DF-55D1-ADB7AB164C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32295" y="1181100"/>
            <a:ext cx="5227105" cy="1097691"/>
          </a:xfrm>
          <a:prstGeom prst="rect">
            <a:avLst/>
          </a:prstGeom>
        </p:spPr>
      </p:pic>
      <p:sp>
        <p:nvSpPr>
          <p:cNvPr id="31" name="TextBox 23">
            <a:extLst>
              <a:ext uri="{FF2B5EF4-FFF2-40B4-BE49-F238E27FC236}">
                <a16:creationId xmlns:a16="http://schemas.microsoft.com/office/drawing/2014/main" id="{33322F3A-D3E6-AF62-80CA-71AE2D0074ED}"/>
              </a:ext>
            </a:extLst>
          </p:cNvPr>
          <p:cNvSpPr txBox="1"/>
          <p:nvPr/>
        </p:nvSpPr>
        <p:spPr>
          <a:xfrm>
            <a:off x="13127009" y="1345078"/>
            <a:ext cx="4637676" cy="692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108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課綱看什麼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51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2A459B4-5D97-EBED-4206-3274306A2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4082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481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58CAA22-F389-70D7-EA48-BFFA9EEFF3E6}"/>
              </a:ext>
            </a:extLst>
          </p:cNvPr>
          <p:cNvSpPr txBox="1"/>
          <p:nvPr/>
        </p:nvSpPr>
        <p:spPr>
          <a:xfrm>
            <a:off x="183433" y="7810500"/>
            <a:ext cx="17678400" cy="230832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 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智仁勇祥的學生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要參加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大學申請入學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的方案，該生校依規定是</a:t>
            </a:r>
            <a:r>
              <a:rPr kumimoji="0" lang="en-US" altLang="zh-TW" sz="4800" b="1" i="0" u="sng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5/24</a:t>
            </a:r>
            <a:r>
              <a:rPr kumimoji="0" lang="zh-TW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前提交至中央資料庫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，但</a:t>
            </a:r>
            <a:r>
              <a:rPr kumimoji="0" lang="zh-TW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大學申請與四技申請的正式勾時間是</a:t>
            </a:r>
            <a:r>
              <a:rPr kumimoji="0" lang="en-US" altLang="zh-TW" sz="4800" b="1" i="0" u="sng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5/2-5/8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，因此該生</a:t>
            </a:r>
            <a:r>
              <a:rPr kumimoji="0" lang="zh-TW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需要自己建</a:t>
            </a:r>
            <a:r>
              <a:rPr kumimoji="0" lang="en-US" altLang="zh-TW" sz="4800" b="1" i="0" u="sng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PDF</a:t>
            </a:r>
            <a:r>
              <a:rPr kumimoji="0" lang="zh-TW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上傳甄選會或聯合會。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FFCC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ABEDD54-08C4-4521-C1F3-2B15E0FA2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2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17F25D8-2E7D-FAFB-7816-ADA90A7C0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"/>
            <a:ext cx="18288000" cy="1037223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C393A29-15F8-CF6E-A85F-BE3C752BC906}"/>
              </a:ext>
            </a:extLst>
          </p:cNvPr>
          <p:cNvSpPr txBox="1"/>
          <p:nvPr/>
        </p:nvSpPr>
        <p:spPr>
          <a:xfrm>
            <a:off x="10591800" y="495300"/>
            <a:ext cx="7312337" cy="193899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普科與職科操作演練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1-4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學期疑義處理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FFCC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3DF7E1D-F6C7-E564-69DF-BD18E79FFD76}"/>
              </a:ext>
            </a:extLst>
          </p:cNvPr>
          <p:cNvSpPr/>
          <p:nvPr/>
        </p:nvSpPr>
        <p:spPr>
          <a:xfrm>
            <a:off x="1295400" y="2434292"/>
            <a:ext cx="15849600" cy="118520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61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88DEEC5-9F54-6744-3564-1C63ACA07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415653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0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17A913C-CE57-EBC1-F97B-341BD9F97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330"/>
            <a:ext cx="18305892" cy="1032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734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9BDFFFF-D8B3-1AE6-65F3-75F24F318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F2C6538-DF1C-33BA-7AEE-8B107C6C7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" y="0"/>
            <a:ext cx="1828163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060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B881799-B738-A7AA-533A-87D5B1355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4D71E2F-FBA3-E958-0FA7-C54452CD1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42"/>
            <a:ext cx="18214840" cy="1029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742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FE38C28-B909-6331-3B6A-E905DC867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A8C9DBD-EEBF-1E92-A6AC-383D826EE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43"/>
            <a:ext cx="18288000" cy="1034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078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3B9BC6C-4D94-D248-559C-3F06F16AF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3" y="0"/>
            <a:ext cx="1836964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69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0079537-F006-AB24-CCC0-75AA0CC49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19100"/>
            <a:ext cx="6906304" cy="9525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82E2DE0-E55C-FFDD-C3A3-C50009968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704" y="571500"/>
            <a:ext cx="6783859" cy="92964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5249C28-A3CF-D337-E02F-D73D867508B5}"/>
              </a:ext>
            </a:extLst>
          </p:cNvPr>
          <p:cNvSpPr/>
          <p:nvPr/>
        </p:nvSpPr>
        <p:spPr>
          <a:xfrm>
            <a:off x="8077200" y="1485900"/>
            <a:ext cx="5943600" cy="3429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825541A-D027-90E5-B7ED-C772F11A95EE}"/>
              </a:ext>
            </a:extLst>
          </p:cNvPr>
          <p:cNvSpPr txBox="1"/>
          <p:nvPr/>
        </p:nvSpPr>
        <p:spPr>
          <a:xfrm>
            <a:off x="381000" y="5242813"/>
            <a:ext cx="17068800" cy="47012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ChtPlain"/>
              <a:tabLst>
                <a:tab pos="450215" algn="l"/>
              </a:tabLst>
              <a:defRPr/>
            </a:pP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</a:tabLst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三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標楷體" panose="03000509000000000000" pitchFamily="65" charset="-120"/>
              </a:rPr>
              <a:t>、</a:t>
            </a:r>
            <a:r>
              <a:rPr kumimoji="0" lang="zh-TW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課程學習成果：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kumimoji="0" lang="zh-TW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kumimoji="0" lang="en-US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kumimoji="0" lang="zh-TW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學生每學期應於本校規定時間內上傳，應經</a:t>
            </a:r>
            <a:r>
              <a:rPr kumimoji="0" lang="zh-TW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任課教師認證其件數</a:t>
            </a:r>
            <a:r>
              <a:rPr kumimoji="0" lang="zh-TW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建議要</a:t>
            </a:r>
            <a:r>
              <a:rPr kumimoji="0" lang="en-US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kumimoji="0" lang="zh-TW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件以上，用以整學年有</a:t>
            </a:r>
            <a:r>
              <a:rPr kumimoji="0" lang="en-US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6</a:t>
            </a:r>
            <a:r>
              <a:rPr kumimoji="0" lang="zh-TW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件作品經過認證可以勾選</a:t>
            </a:r>
            <a:r>
              <a:rPr kumimoji="0" lang="en-US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[</a:t>
            </a:r>
            <a:r>
              <a:rPr kumimoji="0" lang="zh-TW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根據高級中等學校學生學習歷程檔案作業要點第四點第二項</a:t>
            </a:r>
            <a:r>
              <a:rPr kumimoji="0" lang="en-US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600" b="1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</a:tabLst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四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標楷體" panose="03000509000000000000" pitchFamily="65" charset="-120"/>
              </a:rPr>
              <a:t>、</a:t>
            </a:r>
            <a:r>
              <a:rPr kumimoji="0" lang="zh-TW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多元表現：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(</a:t>
            </a:r>
            <a:r>
              <a:rPr kumimoji="0" lang="zh-TW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kumimoji="0" lang="en-US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kumimoji="0" lang="zh-TW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學生應於本校規定時間內上傳；</a:t>
            </a:r>
            <a:r>
              <a:rPr kumimoji="0" lang="zh-TW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建議每學年要</a:t>
            </a:r>
            <a:r>
              <a:rPr kumimoji="0" lang="en-US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</a:t>
            </a:r>
            <a:r>
              <a:rPr kumimoji="0" lang="zh-TW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件以上</a:t>
            </a:r>
            <a:r>
              <a:rPr kumimoji="0" lang="en-US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kumimoji="0" lang="zh-TW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其中必須</a:t>
            </a:r>
            <a:r>
              <a:rPr kumimoji="0" lang="zh-TW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包含自主學習計畫與執行成果</a:t>
            </a:r>
            <a:r>
              <a:rPr kumimoji="0" lang="en-US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kumimoji="0" lang="en-US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kumimoji="0" lang="zh-TW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用以整學年有</a:t>
            </a:r>
            <a:r>
              <a:rPr kumimoji="0" lang="en-US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</a:t>
            </a:r>
            <a:r>
              <a:rPr kumimoji="0" lang="zh-TW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件作品可以勾選</a:t>
            </a:r>
            <a:r>
              <a:rPr kumimoji="0" lang="en-US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[</a:t>
            </a:r>
            <a:r>
              <a:rPr kumimoji="0" lang="zh-TW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根據高級中等學校學生學習歷程檔案作業要點第四點第三項</a:t>
            </a:r>
            <a:r>
              <a:rPr kumimoji="0" lang="en-US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]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47FA34C-6CF7-A6EB-3B6E-9AAC72F7CB00}"/>
              </a:ext>
            </a:extLst>
          </p:cNvPr>
          <p:cNvSpPr txBox="1"/>
          <p:nvPr/>
        </p:nvSpPr>
        <p:spPr>
          <a:xfrm>
            <a:off x="8186273" y="0"/>
            <a:ext cx="10101727" cy="769441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 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校內</a:t>
            </a:r>
            <a:r>
              <a:rPr kumimoji="0" lang="zh-TW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學生學習歷程檔案作業補充規定</a:t>
            </a:r>
            <a:endParaRPr kumimoji="0" lang="zh-TW" altLang="zh-TW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5249C28-A3CF-D337-E02F-D73D867508B5}"/>
              </a:ext>
            </a:extLst>
          </p:cNvPr>
          <p:cNvSpPr/>
          <p:nvPr/>
        </p:nvSpPr>
        <p:spPr>
          <a:xfrm>
            <a:off x="2209800" y="5753100"/>
            <a:ext cx="1384519" cy="5715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5249C28-A3CF-D337-E02F-D73D867508B5}"/>
              </a:ext>
            </a:extLst>
          </p:cNvPr>
          <p:cNvSpPr/>
          <p:nvPr/>
        </p:nvSpPr>
        <p:spPr>
          <a:xfrm>
            <a:off x="15392400" y="5770417"/>
            <a:ext cx="1704110" cy="5715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Google Shape;149;p17">
            <a:extLst>
              <a:ext uri="{FF2B5EF4-FFF2-40B4-BE49-F238E27FC236}">
                <a16:creationId xmlns:a16="http://schemas.microsoft.com/office/drawing/2014/main" id="{B318F4C4-0452-1CF4-B39A-7627473729B4}"/>
              </a:ext>
            </a:extLst>
          </p:cNvPr>
          <p:cNvSpPr txBox="1"/>
          <p:nvPr/>
        </p:nvSpPr>
        <p:spPr>
          <a:xfrm>
            <a:off x="13810373" y="6766550"/>
            <a:ext cx="3781097" cy="8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Tx/>
              <a:buNone/>
              <a:tabLst/>
              <a:defRPr/>
            </a:pPr>
            <a:r>
              <a:rPr kumimoji="0" lang="zh-TW" alt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有學分的課程</a:t>
            </a:r>
            <a:endParaRPr kumimoji="0" sz="45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Rockwell"/>
              <a:sym typeface="Rockwell"/>
            </a:endParaRPr>
          </a:p>
        </p:txBody>
      </p:sp>
      <p:sp>
        <p:nvSpPr>
          <p:cNvPr id="10" name="Google Shape;148;p17">
            <a:extLst>
              <a:ext uri="{FF2B5EF4-FFF2-40B4-BE49-F238E27FC236}">
                <a16:creationId xmlns:a16="http://schemas.microsoft.com/office/drawing/2014/main" id="{847CAA0F-A6F8-CC78-E7AE-1B37D79535DD}"/>
              </a:ext>
            </a:extLst>
          </p:cNvPr>
          <p:cNvSpPr/>
          <p:nvPr/>
        </p:nvSpPr>
        <p:spPr>
          <a:xfrm>
            <a:off x="381000" y="5195455"/>
            <a:ext cx="17068800" cy="2386445"/>
          </a:xfrm>
          <a:prstGeom prst="rect">
            <a:avLst/>
          </a:prstGeom>
          <a:noFill/>
          <a:ln w="762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Rockwell"/>
              <a:sym typeface="Rockwell"/>
            </a:endParaRPr>
          </a:p>
        </p:txBody>
      </p:sp>
      <p:sp>
        <p:nvSpPr>
          <p:cNvPr id="11" name="Google Shape;151;p17">
            <a:extLst>
              <a:ext uri="{FF2B5EF4-FFF2-40B4-BE49-F238E27FC236}">
                <a16:creationId xmlns:a16="http://schemas.microsoft.com/office/drawing/2014/main" id="{36F8EEE8-25DF-EE62-8DE4-5BB89650ACA3}"/>
              </a:ext>
            </a:extLst>
          </p:cNvPr>
          <p:cNvSpPr/>
          <p:nvPr/>
        </p:nvSpPr>
        <p:spPr>
          <a:xfrm>
            <a:off x="381000" y="7723079"/>
            <a:ext cx="17068800" cy="2252193"/>
          </a:xfrm>
          <a:prstGeom prst="rect">
            <a:avLst/>
          </a:prstGeom>
          <a:noFill/>
          <a:ln w="76200" cap="flat" cmpd="sng">
            <a:solidFill>
              <a:srgbClr val="EF8B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Rockwell"/>
              <a:sym typeface="Rockwell"/>
            </a:endParaRPr>
          </a:p>
        </p:txBody>
      </p:sp>
      <p:sp>
        <p:nvSpPr>
          <p:cNvPr id="12" name="Google Shape;152;p17">
            <a:extLst>
              <a:ext uri="{FF2B5EF4-FFF2-40B4-BE49-F238E27FC236}">
                <a16:creationId xmlns:a16="http://schemas.microsoft.com/office/drawing/2014/main" id="{A42ACC3F-C999-F65B-DBFC-5CF876986F61}"/>
              </a:ext>
            </a:extLst>
          </p:cNvPr>
          <p:cNvSpPr txBox="1"/>
          <p:nvPr/>
        </p:nvSpPr>
        <p:spPr>
          <a:xfrm>
            <a:off x="14942409" y="9197528"/>
            <a:ext cx="3133466" cy="8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Tx/>
              <a:buNone/>
              <a:tabLst/>
              <a:defRPr/>
            </a:pPr>
            <a:r>
              <a:rPr kumimoji="0" lang="zh-TW" altLang="en-US" sz="45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沒有</a:t>
            </a:r>
            <a:r>
              <a:rPr kumimoji="0" lang="zh-TW" alt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9E3611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學分</a:t>
            </a:r>
            <a:endParaRPr kumimoji="0" sz="4500" b="1" i="0" u="none" strike="noStrike" kern="0" cap="none" spc="0" normalizeH="0" baseline="0" noProof="0" dirty="0">
              <a:ln>
                <a:noFill/>
              </a:ln>
              <a:solidFill>
                <a:srgbClr val="9E3611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17470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73F4D47-5FE8-508B-A1AC-D0C1F318E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91" y="0"/>
            <a:ext cx="1830529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376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6F1286B-AFB3-31BD-F7BD-C96A6A035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" y="0"/>
            <a:ext cx="1826263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612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7225674-D524-81BC-11CE-79CE6BDAD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23EA6C4-891D-AB59-999F-C313BBCE8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45"/>
            <a:ext cx="18395799" cy="102808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364C927-2421-E53D-3739-A074DD261FA7}"/>
              </a:ext>
            </a:extLst>
          </p:cNvPr>
          <p:cNvSpPr/>
          <p:nvPr/>
        </p:nvSpPr>
        <p:spPr>
          <a:xfrm>
            <a:off x="12649200" y="647700"/>
            <a:ext cx="5638800" cy="16002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E203549-124F-3C38-7B25-AE151FDD3971}"/>
              </a:ext>
            </a:extLst>
          </p:cNvPr>
          <p:cNvSpPr txBox="1"/>
          <p:nvPr/>
        </p:nvSpPr>
        <p:spPr>
          <a:xfrm>
            <a:off x="8305800" y="419100"/>
            <a:ext cx="4572000" cy="120032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普科與職科操作演練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1-4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學期疑義處理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FFCC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23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C9F0A3A-F89D-0119-BE6B-E0E381000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" y="0"/>
            <a:ext cx="18278302" cy="1018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54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4DEC917-9702-272E-CC2E-2B379AD5F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059400" cy="1037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365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CF57B08-3F63-7ED2-7F6F-668834FC3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440400" cy="1039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047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40FA9-17F6-C186-1046-B16168177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BAE8096-F86A-5310-EFB2-98BE0EDD0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6016"/>
            <a:ext cx="16764000" cy="116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582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F7896-33FC-C30E-4B81-D4A267F4E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59D8A84-A127-6734-73D7-D0115351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7898"/>
            <a:ext cx="14478000" cy="102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978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74B08-DAC4-E1F4-86FF-47FA68DEB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7CD30E2-E6FB-4F29-F37D-D848F1B30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43251"/>
            <a:ext cx="14478000" cy="1014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064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81641-1811-409D-04C7-2FBD7874D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BE166A2-A988-9815-4CC3-32107D6B2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0266"/>
            <a:ext cx="15849600" cy="100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98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09C94C2-3BA8-180F-F608-311F85C68E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067"/>
          <a:stretch/>
        </p:blipFill>
        <p:spPr>
          <a:xfrm>
            <a:off x="435552" y="662730"/>
            <a:ext cx="13509048" cy="9570057"/>
          </a:xfrm>
          <a:prstGeom prst="rect">
            <a:avLst/>
          </a:prstGeom>
        </p:spPr>
      </p:pic>
      <p:sp>
        <p:nvSpPr>
          <p:cNvPr id="122" name="Google Shape;122;p16"/>
          <p:cNvSpPr txBox="1"/>
          <p:nvPr/>
        </p:nvSpPr>
        <p:spPr>
          <a:xfrm>
            <a:off x="395655" y="-29707"/>
            <a:ext cx="14891150" cy="69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壹、有採計學習歷程之入學管道參採學習歷程件數上限一覽表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Rockwell"/>
              <a:sym typeface="Rockwell"/>
            </a:endParaRPr>
          </a:p>
        </p:txBody>
      </p:sp>
      <p:sp>
        <p:nvSpPr>
          <p:cNvPr id="123" name="Google Shape;123;p16"/>
          <p:cNvSpPr/>
          <p:nvPr/>
        </p:nvSpPr>
        <p:spPr>
          <a:xfrm>
            <a:off x="395655" y="6665103"/>
            <a:ext cx="4286250" cy="3516390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25" name="Google Shape;125;p16"/>
          <p:cNvSpPr/>
          <p:nvPr/>
        </p:nvSpPr>
        <p:spPr>
          <a:xfrm>
            <a:off x="381000" y="3314700"/>
            <a:ext cx="4286250" cy="3350402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Rockwell"/>
              <a:sym typeface="Rockwell"/>
            </a:endParaRPr>
          </a:p>
        </p:txBody>
      </p:sp>
      <p:sp>
        <p:nvSpPr>
          <p:cNvPr id="126" name="Google Shape;126;p16"/>
          <p:cNvSpPr txBox="1"/>
          <p:nvPr/>
        </p:nvSpPr>
        <p:spPr>
          <a:xfrm>
            <a:off x="504416" y="3856422"/>
            <a:ext cx="653423" cy="180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zh-TW" alt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專業群科</a:t>
            </a:r>
            <a:endParaRPr kumimoji="0" sz="27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Rockwell"/>
              <a:sym typeface="Rockwell"/>
            </a:endParaRPr>
          </a:p>
        </p:txBody>
      </p:sp>
      <p:sp>
        <p:nvSpPr>
          <p:cNvPr id="128" name="Google Shape;128;p16"/>
          <p:cNvSpPr/>
          <p:nvPr/>
        </p:nvSpPr>
        <p:spPr>
          <a:xfrm>
            <a:off x="7620000" y="2440063"/>
            <a:ext cx="1039921" cy="43521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29" name="Google Shape;129;p16"/>
          <p:cNvSpPr/>
          <p:nvPr/>
        </p:nvSpPr>
        <p:spPr>
          <a:xfrm>
            <a:off x="12547215" y="2440062"/>
            <a:ext cx="804497" cy="43521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130" name="Google Shape;130;p16"/>
          <p:cNvCxnSpPr>
            <a:cxnSpLocks/>
          </p:cNvCxnSpPr>
          <p:nvPr/>
        </p:nvCxnSpPr>
        <p:spPr>
          <a:xfrm>
            <a:off x="6359872" y="7596580"/>
            <a:ext cx="669579" cy="626427"/>
          </a:xfrm>
          <a:prstGeom prst="straightConnector1">
            <a:avLst/>
          </a:prstGeom>
          <a:noFill/>
          <a:ln w="76200" cap="flat" cmpd="sng">
            <a:solidFill>
              <a:srgbClr val="00B05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31" name="Google Shape;131;p16"/>
          <p:cNvSpPr txBox="1"/>
          <p:nvPr/>
        </p:nvSpPr>
        <p:spPr>
          <a:xfrm>
            <a:off x="7084003" y="7938580"/>
            <a:ext cx="3471023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zh-TW" alt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從</a:t>
            </a:r>
            <a:r>
              <a:rPr kumimoji="0" lang="en-US" altLang="zh-TW" sz="27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18</a:t>
            </a:r>
            <a:r>
              <a:rPr kumimoji="0" lang="zh-TW" alt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件中可勾選給各校至多</a:t>
            </a:r>
            <a:r>
              <a:rPr kumimoji="0" lang="en-US" altLang="zh-TW" sz="27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3</a:t>
            </a:r>
            <a:r>
              <a:rPr kumimoji="0" lang="zh-TW" alt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件</a:t>
            </a:r>
            <a:endParaRPr kumimoji="0" sz="27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highlight>
                <a:srgbClr val="FFFF00"/>
              </a:highlight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Rockwell"/>
              <a:sym typeface="Rockwell"/>
            </a:endParaRPr>
          </a:p>
        </p:txBody>
      </p:sp>
      <p:cxnSp>
        <p:nvCxnSpPr>
          <p:cNvPr id="132" name="Google Shape;132;p16"/>
          <p:cNvCxnSpPr/>
          <p:nvPr/>
        </p:nvCxnSpPr>
        <p:spPr>
          <a:xfrm rot="10800000" flipH="1">
            <a:off x="11667613" y="7385013"/>
            <a:ext cx="810315" cy="423134"/>
          </a:xfrm>
          <a:prstGeom prst="straightConnector1">
            <a:avLst/>
          </a:prstGeom>
          <a:noFill/>
          <a:ln w="76200" cap="flat" cmpd="sng">
            <a:solidFill>
              <a:srgbClr val="00B05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33" name="Google Shape;133;p16"/>
          <p:cNvCxnSpPr>
            <a:cxnSpLocks/>
          </p:cNvCxnSpPr>
          <p:nvPr/>
        </p:nvCxnSpPr>
        <p:spPr>
          <a:xfrm flipV="1">
            <a:off x="6317851" y="6224429"/>
            <a:ext cx="711600" cy="936259"/>
          </a:xfrm>
          <a:prstGeom prst="straightConnector1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34" name="Google Shape;134;p16"/>
          <p:cNvSpPr txBox="1"/>
          <p:nvPr/>
        </p:nvSpPr>
        <p:spPr>
          <a:xfrm>
            <a:off x="8659921" y="4872674"/>
            <a:ext cx="3471023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zh-TW" alt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從</a:t>
            </a:r>
            <a:r>
              <a:rPr kumimoji="0" lang="en-US" altLang="zh-TW" sz="27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18</a:t>
            </a:r>
            <a:r>
              <a:rPr kumimoji="0" lang="zh-TW" alt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件中可勾選</a:t>
            </a:r>
            <a:endParaRPr kumimoji="0" lang="en-US" altLang="zh-TW" sz="27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highlight>
                <a:srgbClr val="FFFF00"/>
              </a:highlight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Rockwell"/>
              <a:sym typeface="Rockwell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zh-TW" alt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給各校至多</a:t>
            </a:r>
            <a:r>
              <a:rPr kumimoji="0" lang="en-US" altLang="zh-TW" sz="27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3+3</a:t>
            </a:r>
            <a:r>
              <a:rPr kumimoji="0" lang="zh-TW" alt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件</a:t>
            </a:r>
            <a:endParaRPr kumimoji="0" sz="27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highlight>
                <a:srgbClr val="FFFF00"/>
              </a:highlight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Rockwell"/>
              <a:sym typeface="Rockwell"/>
            </a:endParaRPr>
          </a:p>
        </p:txBody>
      </p:sp>
      <p:cxnSp>
        <p:nvCxnSpPr>
          <p:cNvPr id="135" name="Google Shape;135;p16"/>
          <p:cNvCxnSpPr/>
          <p:nvPr/>
        </p:nvCxnSpPr>
        <p:spPr>
          <a:xfrm>
            <a:off x="11558110" y="5178178"/>
            <a:ext cx="810315" cy="358428"/>
          </a:xfrm>
          <a:prstGeom prst="straightConnector1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36" name="Google Shape;136;p16"/>
          <p:cNvSpPr txBox="1"/>
          <p:nvPr/>
        </p:nvSpPr>
        <p:spPr>
          <a:xfrm>
            <a:off x="4747529" y="8364033"/>
            <a:ext cx="2554014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en-US" altLang="zh-TW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=</a:t>
            </a:r>
            <a:r>
              <a:rPr kumimoji="0" lang="zh-TW" alt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每學年至多可提交</a:t>
            </a:r>
            <a:r>
              <a:rPr kumimoji="0" lang="en-US" altLang="zh-TW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6</a:t>
            </a:r>
            <a:r>
              <a:rPr kumimoji="0" lang="zh-TW" alt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件*</a:t>
            </a:r>
            <a:r>
              <a:rPr kumimoji="0" lang="en-US" altLang="zh-TW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3</a:t>
            </a:r>
            <a:r>
              <a:rPr kumimoji="0" lang="zh-TW" alt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年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Rockwell"/>
              <a:sym typeface="Rockwell"/>
            </a:endParaRPr>
          </a:p>
        </p:txBody>
      </p:sp>
      <p:sp>
        <p:nvSpPr>
          <p:cNvPr id="137" name="Google Shape;137;p16"/>
          <p:cNvSpPr txBox="1"/>
          <p:nvPr/>
        </p:nvSpPr>
        <p:spPr>
          <a:xfrm>
            <a:off x="10579897" y="7858037"/>
            <a:ext cx="5519050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en-US" altLang="zh-TW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=</a:t>
            </a:r>
            <a:r>
              <a:rPr kumimoji="0" lang="zh-TW" alt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每學年至多</a:t>
            </a:r>
            <a:endParaRPr kumimoji="0" lang="en-US" altLang="zh-TW" sz="27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Rockwell"/>
              <a:sym typeface="Rockwell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zh-TW" alt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可提交</a:t>
            </a:r>
            <a:r>
              <a:rPr kumimoji="0" lang="en-US" altLang="zh-TW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10</a:t>
            </a:r>
            <a:r>
              <a:rPr kumimoji="0" lang="zh-TW" alt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件*</a:t>
            </a:r>
            <a:r>
              <a:rPr kumimoji="0" lang="en-US" altLang="zh-TW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3</a:t>
            </a:r>
            <a:r>
              <a:rPr kumimoji="0" lang="zh-TW" alt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年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Rockwell"/>
              <a:sym typeface="Rockwell"/>
            </a:endParaRPr>
          </a:p>
        </p:txBody>
      </p:sp>
      <p:sp>
        <p:nvSpPr>
          <p:cNvPr id="6" name="Google Shape;126;p16">
            <a:extLst>
              <a:ext uri="{FF2B5EF4-FFF2-40B4-BE49-F238E27FC236}">
                <a16:creationId xmlns:a16="http://schemas.microsoft.com/office/drawing/2014/main" id="{5106727E-9DDE-3312-3307-0CDCD78FF5AB}"/>
              </a:ext>
            </a:extLst>
          </p:cNvPr>
          <p:cNvSpPr txBox="1"/>
          <p:nvPr/>
        </p:nvSpPr>
        <p:spPr>
          <a:xfrm>
            <a:off x="419957" y="7216480"/>
            <a:ext cx="653423" cy="138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zh-TW" alt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普通科</a:t>
            </a:r>
            <a:endParaRPr kumimoji="0" sz="27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Rockwell"/>
              <a:sym typeface="Rockwell"/>
            </a:endParaRPr>
          </a:p>
        </p:txBody>
      </p:sp>
      <p:sp>
        <p:nvSpPr>
          <p:cNvPr id="10" name="Google Shape;134;p16">
            <a:extLst>
              <a:ext uri="{FF2B5EF4-FFF2-40B4-BE49-F238E27FC236}">
                <a16:creationId xmlns:a16="http://schemas.microsoft.com/office/drawing/2014/main" id="{4D35BD4F-EB97-D786-B354-882C1DA967AB}"/>
              </a:ext>
            </a:extLst>
          </p:cNvPr>
          <p:cNvSpPr txBox="1"/>
          <p:nvPr/>
        </p:nvSpPr>
        <p:spPr>
          <a:xfrm>
            <a:off x="13273972" y="5447758"/>
            <a:ext cx="3471023" cy="112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從</a:t>
            </a: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30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件中可勾選</a:t>
            </a: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highlight>
                <a:srgbClr val="FFFF00"/>
              </a:highlight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Rockwell"/>
              <a:sym typeface="Rockwell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給各校至多</a:t>
            </a: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10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Rockwell"/>
                <a:sym typeface="Rockwell"/>
              </a:rPr>
              <a:t>件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highlight>
                <a:srgbClr val="FFFF00"/>
              </a:highlight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Rockwell"/>
              <a:sym typeface="Rockwel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745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138D0-4434-D04A-4018-91BA37FD0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CD01F78-B5E2-BA7C-06F0-497D547CA5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8382846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E07CC402-5D2C-87D6-07BA-9AB5AF5E172F}"/>
              </a:ext>
            </a:extLst>
          </p:cNvPr>
          <p:cNvSpPr txBox="1"/>
          <p:nvPr/>
        </p:nvSpPr>
        <p:spPr>
          <a:xfrm>
            <a:off x="685800" y="7581900"/>
            <a:ext cx="17373600" cy="2360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5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803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曙光師伴生共學！共創！同成長！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8037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03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E963E8D-38B4-41F3-A34A-C335C79C3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358"/>
            <a:ext cx="18288000" cy="1025094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3C8F3E6-74BB-0CC4-12BF-4E1B78013541}"/>
              </a:ext>
            </a:extLst>
          </p:cNvPr>
          <p:cNvSpPr txBox="1"/>
          <p:nvPr/>
        </p:nvSpPr>
        <p:spPr>
          <a:xfrm>
            <a:off x="9067800" y="7658100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6600FF"/>
                </a:solidFill>
                <a:highlight>
                  <a:srgbClr val="FFFF00"/>
                </a:highlight>
                <a:latin typeface="王漢宗特黑體" panose="02020500000000000000" charset="-120"/>
                <a:ea typeface="王漢宗特黑體" panose="02020500000000000000" charset="-120"/>
              </a:rPr>
              <a:t>6</a:t>
            </a:r>
            <a:r>
              <a:rPr lang="zh-TW" altLang="en-US" sz="2400" b="1" dirty="0">
                <a:solidFill>
                  <a:srgbClr val="6600FF"/>
                </a:solidFill>
                <a:highlight>
                  <a:srgbClr val="FFFF00"/>
                </a:highlight>
                <a:latin typeface="王漢宗特黑體" panose="02020500000000000000" charset="-120"/>
                <a:ea typeface="王漢宗特黑體" panose="02020500000000000000" charset="-120"/>
              </a:rPr>
              <a:t>件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1C881EC-21CD-E2FD-6EFA-697F961B42B2}"/>
              </a:ext>
            </a:extLst>
          </p:cNvPr>
          <p:cNvSpPr txBox="1"/>
          <p:nvPr/>
        </p:nvSpPr>
        <p:spPr>
          <a:xfrm>
            <a:off x="11272683" y="7360871"/>
            <a:ext cx="6329516" cy="2800767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學習歷程自述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多元綜整心得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高三直接上傳</a:t>
            </a:r>
            <a:endParaRPr lang="en-US" altLang="zh-TW" sz="4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第二階段招生平台</a:t>
            </a:r>
            <a:endParaRPr lang="en-US" altLang="zh-TW" sz="4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Google Shape;125;p16">
            <a:extLst>
              <a:ext uri="{FF2B5EF4-FFF2-40B4-BE49-F238E27FC236}">
                <a16:creationId xmlns:a16="http://schemas.microsoft.com/office/drawing/2014/main" id="{AFB8AF20-19BC-3860-6BB9-6B90F807BAD5}"/>
              </a:ext>
            </a:extLst>
          </p:cNvPr>
          <p:cNvSpPr/>
          <p:nvPr/>
        </p:nvSpPr>
        <p:spPr>
          <a:xfrm>
            <a:off x="7268678" y="1485899"/>
            <a:ext cx="10333521" cy="5886033"/>
          </a:xfrm>
          <a:prstGeom prst="rect">
            <a:avLst/>
          </a:prstGeom>
          <a:noFill/>
          <a:ln w="76200" cap="flat" cmpd="sng">
            <a:solidFill>
              <a:srgbClr val="0000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7398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5B74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2190C829-96A8-FAAE-E6AA-FE6CEF4D36BD}"/>
              </a:ext>
            </a:extLst>
          </p:cNvPr>
          <p:cNvSpPr/>
          <p:nvPr/>
        </p:nvSpPr>
        <p:spPr>
          <a:xfrm>
            <a:off x="1752600" y="4152900"/>
            <a:ext cx="13411200" cy="34290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3" name="Google Shape;173;p19"/>
          <p:cNvSpPr txBox="1">
            <a:spLocks noGrp="1"/>
          </p:cNvSpPr>
          <p:nvPr>
            <p:ph type="title"/>
          </p:nvPr>
        </p:nvSpPr>
        <p:spPr>
          <a:xfrm>
            <a:off x="2362200" y="3543300"/>
            <a:ext cx="13921740" cy="528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r>
              <a:rPr lang="zh-TW" altLang="en-US" b="1" dirty="0">
                <a:latin typeface="王漢宗特黑體" panose="02020500000000000000" charset="-120"/>
                <a:ea typeface="王漢宗特黑體" panose="02020500000000000000" charset="-120"/>
              </a:rPr>
              <a:t>貳、</a:t>
            </a:r>
            <a:r>
              <a:rPr lang="zh-TW" altLang="zh-TW" b="1" dirty="0">
                <a:latin typeface="王漢宗特黑體" panose="02020500000000000000" charset="-120"/>
                <a:ea typeface="王漢宗特黑體" panose="02020500000000000000" charset="-120"/>
              </a:rPr>
              <a:t>撰寫注意事項</a:t>
            </a:r>
            <a:endParaRPr dirty="0">
              <a:latin typeface="王漢宗特黑體" panose="02020500000000000000" charset="-120"/>
              <a:ea typeface="王漢宗特黑體" panose="02020500000000000000" charset="-120"/>
            </a:endParaRPr>
          </a:p>
        </p:txBody>
      </p:sp>
      <p:sp>
        <p:nvSpPr>
          <p:cNvPr id="174" name="Google Shape;174;p19"/>
          <p:cNvSpPr txBox="1">
            <a:spLocks noGrp="1"/>
          </p:cNvSpPr>
          <p:nvPr>
            <p:ph type="body" idx="1"/>
          </p:nvPr>
        </p:nvSpPr>
        <p:spPr>
          <a:xfrm>
            <a:off x="1562100" y="2247900"/>
            <a:ext cx="13792200" cy="177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108</a:t>
            </a:r>
            <a:r>
              <a:rPr kumimoji="0" lang="zh-TW" alt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王漢宗特黑體" panose="02020500000000000000" charset="-120"/>
                <a:ea typeface="王漢宗特黑體" panose="02020500000000000000" charset="-120"/>
                <a:cs typeface="+mn-cs"/>
              </a:rPr>
              <a:t>課綱看什麼</a:t>
            </a:r>
            <a:endParaRPr kumimoji="0" lang="en-US" altLang="zh-TW" sz="15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王漢宗特黑體" panose="02020500000000000000" charset="-120"/>
              <a:ea typeface="王漢宗特黑體" panose="02020500000000000000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07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5B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057400" y="1181100"/>
            <a:ext cx="7924800" cy="782521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4130">
              <a:spcBef>
                <a:spcPts val="200"/>
              </a:spcBef>
              <a:buSzPct val="97222"/>
              <a:tabLst>
                <a:tab pos="805180" algn="l"/>
              </a:tabLst>
            </a:pPr>
            <a:r>
              <a:rPr lang="zh-TW" altLang="en-US" sz="7200" b="1" dirty="0">
                <a:solidFill>
                  <a:srgbClr val="99FF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7200" b="1" spc="-10" dirty="0">
                <a:solidFill>
                  <a:srgbClr val="99FF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7200" b="1" spc="-10" dirty="0">
                <a:solidFill>
                  <a:srgbClr val="99FF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資料準備指引</a:t>
            </a:r>
            <a:endParaRPr lang="en-US" sz="7200" b="1" dirty="0">
              <a:solidFill>
                <a:srgbClr val="99FFC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24130">
              <a:spcBef>
                <a:spcPts val="200"/>
              </a:spcBef>
              <a:buSzPct val="97222"/>
              <a:tabLst>
                <a:tab pos="805180" algn="l"/>
              </a:tabLst>
            </a:pPr>
            <a:r>
              <a:rPr lang="zh-TW" altLang="en-US" sz="7200" b="1" dirty="0">
                <a:solidFill>
                  <a:srgbClr val="99FF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二</a:t>
            </a:r>
            <a:r>
              <a:rPr lang="en-US" altLang="zh-TW" sz="7200" b="1" spc="-10" dirty="0">
                <a:solidFill>
                  <a:srgbClr val="99FF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sz="7200" b="1" dirty="0" err="1">
                <a:solidFill>
                  <a:srgbClr val="99FF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課程學習成果</a:t>
            </a:r>
            <a:endParaRPr sz="7200" dirty="0">
              <a:solidFill>
                <a:srgbClr val="99FFC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lvl="1" indent="-204470">
              <a:spcBef>
                <a:spcPts val="160"/>
              </a:spcBef>
              <a:buSzPct val="50000"/>
              <a:buFont typeface="Calibri"/>
              <a:buChar char="•"/>
              <a:tabLst>
                <a:tab pos="458470" algn="l"/>
              </a:tabLst>
            </a:pPr>
            <a:r>
              <a:rPr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成果製作及呈現</a:t>
            </a:r>
          </a:p>
          <a:p>
            <a:pPr lvl="1" indent="-204470">
              <a:spcBef>
                <a:spcPts val="960"/>
              </a:spcBef>
              <a:buSzPct val="50000"/>
              <a:buFont typeface="Calibri"/>
              <a:buChar char="•"/>
              <a:tabLst>
                <a:tab pos="458470" algn="l"/>
              </a:tabLst>
            </a:pPr>
            <a:r>
              <a:rPr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注意事項</a:t>
            </a:r>
          </a:p>
          <a:p>
            <a:pPr lvl="1" indent="-204470">
              <a:spcBef>
                <a:spcPts val="968"/>
              </a:spcBef>
              <a:buSzPct val="50000"/>
              <a:buFont typeface="Calibri"/>
              <a:buChar char="•"/>
              <a:tabLst>
                <a:tab pos="458470" algn="l"/>
              </a:tabLst>
            </a:pPr>
            <a:r>
              <a:rPr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實際參考案例</a:t>
            </a:r>
          </a:p>
          <a:p>
            <a:pPr marL="24130">
              <a:spcBef>
                <a:spcPts val="1460"/>
              </a:spcBef>
              <a:buSzPct val="97222"/>
              <a:tabLst>
                <a:tab pos="805180" algn="l"/>
              </a:tabLst>
            </a:pPr>
            <a:r>
              <a:rPr lang="zh-TW" altLang="en-US" sz="7200" b="1" spc="-10" dirty="0">
                <a:solidFill>
                  <a:srgbClr val="99FF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三</a:t>
            </a:r>
            <a:r>
              <a:rPr lang="en-US" altLang="zh-TW" sz="7200" b="1" spc="-10" dirty="0">
                <a:solidFill>
                  <a:srgbClr val="99FF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sz="7200" b="1" spc="-10" dirty="0" err="1">
                <a:solidFill>
                  <a:srgbClr val="99FF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多元表現</a:t>
            </a:r>
            <a:endParaRPr sz="7200" dirty="0">
              <a:solidFill>
                <a:srgbClr val="99FFC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lvl="1" indent="-204470">
              <a:spcBef>
                <a:spcPts val="160"/>
              </a:spcBef>
              <a:buSzPct val="50000"/>
              <a:buFont typeface="Calibri"/>
              <a:buChar char="•"/>
              <a:tabLst>
                <a:tab pos="458470" algn="l"/>
              </a:tabLst>
            </a:pPr>
            <a:r>
              <a:rPr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成果製作及呈現</a:t>
            </a:r>
          </a:p>
          <a:p>
            <a:pPr lvl="1" indent="-204470">
              <a:spcBef>
                <a:spcPts val="960"/>
              </a:spcBef>
              <a:buSzPct val="50000"/>
              <a:buFont typeface="Calibri"/>
              <a:buChar char="•"/>
              <a:tabLst>
                <a:tab pos="458470" algn="l"/>
              </a:tabLst>
            </a:pPr>
            <a:r>
              <a:rPr sz="4000" b="1" spc="1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注意事項</a:t>
            </a:r>
            <a:endParaRPr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lvl="1" indent="-204470">
              <a:lnSpc>
                <a:spcPts val="4790"/>
              </a:lnSpc>
              <a:spcBef>
                <a:spcPts val="968"/>
              </a:spcBef>
              <a:buSzPct val="50000"/>
              <a:buFont typeface="Calibri"/>
              <a:buChar char="•"/>
              <a:tabLst>
                <a:tab pos="458470" algn="l"/>
              </a:tabLst>
            </a:pPr>
            <a:r>
              <a:rPr sz="4000" b="1" dirty="0" err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實際參考案例</a:t>
            </a:r>
            <a:endParaRPr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52600" y="1212273"/>
            <a:ext cx="7924800" cy="4524315"/>
          </a:xfrm>
          <a:prstGeom prst="rect">
            <a:avLst/>
          </a:prstGeom>
          <a:noFill/>
          <a:ln w="76200">
            <a:solidFill>
              <a:srgbClr val="FA9EAD"/>
            </a:solidFill>
          </a:ln>
        </p:spPr>
        <p:txBody>
          <a:bodyPr wrap="square" rtlCol="0">
            <a:spAutoFit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4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1|7.7|15.8|3.5|11.9|1.5|9.4|0.7|21.8|0.6|4.1|9.4|5.3|8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木刻字型">
  <a:themeElements>
    <a:clrScheme name="木刻字型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1499</Words>
  <Application>Microsoft Office PowerPoint</Application>
  <PresentationFormat>自訂</PresentationFormat>
  <Paragraphs>312</Paragraphs>
  <Slides>60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60</vt:i4>
      </vt:variant>
    </vt:vector>
  </HeadingPairs>
  <TitlesOfParts>
    <vt:vector size="75" baseType="lpstr">
      <vt:lpstr>Microsoft YaHei UI</vt:lpstr>
      <vt:lpstr>SimSun</vt:lpstr>
      <vt:lpstr>Noto Sans Symbols</vt:lpstr>
      <vt:lpstr>微軟正黑體</vt:lpstr>
      <vt:lpstr>Arial</vt:lpstr>
      <vt:lpstr>Rockwell</vt:lpstr>
      <vt:lpstr>PMingLiU</vt:lpstr>
      <vt:lpstr>微軟正黑體</vt:lpstr>
      <vt:lpstr>王漢宗特黑體</vt:lpstr>
      <vt:lpstr>Calibri</vt:lpstr>
      <vt:lpstr>MingLiU_HKSCS-ExtB</vt:lpstr>
      <vt:lpstr>Times New Roman</vt:lpstr>
      <vt:lpstr>Wingdings</vt:lpstr>
      <vt:lpstr>Office Theme</vt:lpstr>
      <vt:lpstr>木刻字型</vt:lpstr>
      <vt:lpstr>PowerPoint 簡報</vt:lpstr>
      <vt:lpstr>PowerPoint 簡報</vt:lpstr>
      <vt:lpstr>PowerPoint 簡報</vt:lpstr>
      <vt:lpstr>壹、件數規定</vt:lpstr>
      <vt:lpstr>PowerPoint 簡報</vt:lpstr>
      <vt:lpstr>PowerPoint 簡報</vt:lpstr>
      <vt:lpstr>PowerPoint 簡報</vt:lpstr>
      <vt:lpstr>貳、撰寫注意事項</vt:lpstr>
      <vt:lpstr>PowerPoint 簡報</vt:lpstr>
      <vt:lpstr>一．資料準備引導 招生委員會原則「三重二不」 １．重視學生基本素養所展現的核心能力 ２．重視學生在校內的學習活動 ３．重視資料真實性及學生自主準備 ４．不是學系所列的所有項次都要具備， 　　大學重視多面向的參採 ５．不是以量取勝，大學重視學生學習 　　過程的反思</vt:lpstr>
      <vt:lpstr>重要的是歷程和省思 不是漂亮的作業、作品！</vt:lpstr>
      <vt:lpstr>其實不會難! 將課程產生的作業、作品，整理加工一下就可以了!</vt:lpstr>
      <vt:lpstr>作品說明的重要性</vt:lpstr>
      <vt:lpstr>作品呈現樣態</vt:lpstr>
      <vt:lpstr>PowerPoint 簡報</vt:lpstr>
      <vt:lpstr>千萬不要做的 NG 行為</vt:lpstr>
      <vt:lpstr>實際案例參考</vt:lpstr>
      <vt:lpstr>二．課程學習成果</vt:lpstr>
      <vt:lpstr>課程學習成果呈現重點</vt:lpstr>
      <vt:lpstr>範例一 基本資料及成果概述的呈現</vt:lpstr>
      <vt:lpstr>範例二 佐證資料的呈現</vt:lpstr>
      <vt:lpstr>範例三 心得省思的呈現</vt:lpstr>
      <vt:lpstr>範例四 呈現個人特色的方式</vt:lpstr>
      <vt:lpstr>三．多元表現</vt:lpstr>
      <vt:lpstr>PowerPoint 簡報</vt:lpstr>
      <vt:lpstr>PowerPoint 簡報</vt:lpstr>
      <vt:lpstr>自主學習計畫與成果</vt:lpstr>
      <vt:lpstr>自主學習可能有哪些樣態？</vt:lpstr>
      <vt:lpstr>心得省思怎麼寫</vt:lpstr>
      <vt:lpstr>範例一 自主學習計畫的呈現</vt:lpstr>
      <vt:lpstr>範例三 團體活動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110-2 學習歷程工作小組會議-0218</dc:title>
  <dc:creator>user</dc:creator>
  <cp:lastModifiedBy>念雯 陳</cp:lastModifiedBy>
  <cp:revision>326</cp:revision>
  <dcterms:created xsi:type="dcterms:W3CDTF">2006-08-16T00:00:00Z</dcterms:created>
  <dcterms:modified xsi:type="dcterms:W3CDTF">2024-02-22T22:09:15Z</dcterms:modified>
  <dc:identifier>DAE4fSKmJzA</dc:identifier>
</cp:coreProperties>
</file>